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88" r:id="rId4"/>
    <p:sldId id="258" r:id="rId5"/>
    <p:sldId id="287" r:id="rId6"/>
    <p:sldId id="259" r:id="rId7"/>
    <p:sldId id="260" r:id="rId8"/>
    <p:sldId id="262" r:id="rId9"/>
    <p:sldId id="290" r:id="rId10"/>
    <p:sldId id="261" r:id="rId11"/>
    <p:sldId id="264" r:id="rId12"/>
    <p:sldId id="289" r:id="rId13"/>
    <p:sldId id="266" r:id="rId14"/>
    <p:sldId id="267" r:id="rId15"/>
    <p:sldId id="268" r:id="rId16"/>
    <p:sldId id="269" r:id="rId17"/>
    <p:sldId id="270" r:id="rId18"/>
    <p:sldId id="271" r:id="rId19"/>
    <p:sldId id="291" r:id="rId20"/>
    <p:sldId id="272" r:id="rId21"/>
    <p:sldId id="292" r:id="rId22"/>
    <p:sldId id="275" r:id="rId23"/>
    <p:sldId id="276" r:id="rId24"/>
    <p:sldId id="293" r:id="rId25"/>
    <p:sldId id="277" r:id="rId26"/>
    <p:sldId id="278" r:id="rId27"/>
    <p:sldId id="279" r:id="rId28"/>
    <p:sldId id="280" r:id="rId29"/>
    <p:sldId id="281" r:id="rId30"/>
    <p:sldId id="282" r:id="rId31"/>
    <p:sldId id="283" r:id="rId32"/>
    <p:sldId id="284" r:id="rId33"/>
    <p:sldId id="285"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8693" autoAdjust="0"/>
  </p:normalViewPr>
  <p:slideViewPr>
    <p:cSldViewPr snapToGrid="0">
      <p:cViewPr varScale="1">
        <p:scale>
          <a:sx n="46" d="100"/>
          <a:sy n="46" d="100"/>
        </p:scale>
        <p:origin x="14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59746-ECDA-4591-A82F-918E743AB473}" type="datetimeFigureOut">
              <a:rPr lang="en-US" smtClean="0"/>
              <a:t>3/29/2019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50B3D-5DD4-4583-AE40-1E17F74C18AA}" type="slidenum">
              <a:rPr lang="en-US" smtClean="0"/>
              <a:t>‹#›</a:t>
            </a:fld>
            <a:endParaRPr lang="en-US"/>
          </a:p>
        </p:txBody>
      </p:sp>
    </p:spTree>
    <p:extLst>
      <p:ext uri="{BB962C8B-B14F-4D97-AF65-F5344CB8AC3E}">
        <p14:creationId xmlns:p14="http://schemas.microsoft.com/office/powerpoint/2010/main" val="9192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association between two or more individuals where at least one individual has a benefit to its health, fitness, or survivability and neither is negatively impacted (although, adjacent competition may occur alongside positive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Positive interactions take many forms. </a:t>
            </a:r>
          </a:p>
          <a:p>
            <a:r>
              <a:rPr lang="en-US" dirty="0"/>
              <a:t>Pathways</a:t>
            </a:r>
          </a:p>
        </p:txBody>
      </p:sp>
      <p:sp>
        <p:nvSpPr>
          <p:cNvPr id="4" name="Slide Number Placeholder 3"/>
          <p:cNvSpPr>
            <a:spLocks noGrp="1"/>
          </p:cNvSpPr>
          <p:nvPr>
            <p:ph type="sldNum" sz="quarter" idx="5"/>
          </p:nvPr>
        </p:nvSpPr>
        <p:spPr/>
        <p:txBody>
          <a:bodyPr/>
          <a:lstStyle/>
          <a:p>
            <a:fld id="{22E50B3D-5DD4-4583-AE40-1E17F74C18AA}" type="slidenum">
              <a:rPr lang="en-US" smtClean="0"/>
              <a:t>2</a:t>
            </a:fld>
            <a:endParaRPr lang="en-US"/>
          </a:p>
        </p:txBody>
      </p:sp>
    </p:spTree>
    <p:extLst>
      <p:ext uri="{BB962C8B-B14F-4D97-AF65-F5344CB8AC3E}">
        <p14:creationId xmlns:p14="http://schemas.microsoft.com/office/powerpoint/2010/main" val="782811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Fruit is the most frequently reported reproductive structure, but I believe adding “Flower” to search terms will drastically increase the number of reported flowers </a:t>
            </a:r>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15</a:t>
            </a:fld>
            <a:endParaRPr lang="en-US"/>
          </a:p>
        </p:txBody>
      </p:sp>
    </p:spTree>
    <p:extLst>
      <p:ext uri="{BB962C8B-B14F-4D97-AF65-F5344CB8AC3E}">
        <p14:creationId xmlns:p14="http://schemas.microsoft.com/office/powerpoint/2010/main" val="222522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Cacti are native to western hemisphere (except for one species in Africa), but introductions have created invasive species, and agricultural products have made the family present globally. </a:t>
            </a:r>
          </a:p>
        </p:txBody>
      </p:sp>
      <p:sp>
        <p:nvSpPr>
          <p:cNvPr id="4" name="Slide Number Placeholder 3"/>
          <p:cNvSpPr>
            <a:spLocks noGrp="1"/>
          </p:cNvSpPr>
          <p:nvPr>
            <p:ph type="sldNum" sz="quarter" idx="5"/>
          </p:nvPr>
        </p:nvSpPr>
        <p:spPr/>
        <p:txBody>
          <a:bodyPr/>
          <a:lstStyle/>
          <a:p>
            <a:fld id="{22E50B3D-5DD4-4583-AE40-1E17F74C18AA}" type="slidenum">
              <a:rPr lang="en-US" smtClean="0"/>
              <a:t>16</a:t>
            </a:fld>
            <a:endParaRPr lang="en-US"/>
          </a:p>
        </p:txBody>
      </p:sp>
    </p:spTree>
    <p:extLst>
      <p:ext uri="{BB962C8B-B14F-4D97-AF65-F5344CB8AC3E}">
        <p14:creationId xmlns:p14="http://schemas.microsoft.com/office/powerpoint/2010/main" val="3263177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studies are relevant to agricultural and ecological sciences, but there is little overlap in subdisciplines. From the systematic review, methodology differs significantly between disciplines. With this part of my project, I’d like to work towards bridging the gap between these two fields. </a:t>
            </a:r>
          </a:p>
        </p:txBody>
      </p:sp>
      <p:sp>
        <p:nvSpPr>
          <p:cNvPr id="4" name="Slide Number Placeholder 3"/>
          <p:cNvSpPr>
            <a:spLocks noGrp="1"/>
          </p:cNvSpPr>
          <p:nvPr>
            <p:ph type="sldNum" sz="quarter" idx="5"/>
          </p:nvPr>
        </p:nvSpPr>
        <p:spPr/>
        <p:txBody>
          <a:bodyPr/>
          <a:lstStyle/>
          <a:p>
            <a:fld id="{22E50B3D-5DD4-4583-AE40-1E17F74C18AA}" type="slidenum">
              <a:rPr lang="en-US" smtClean="0"/>
              <a:t>17</a:t>
            </a:fld>
            <a:endParaRPr lang="en-US"/>
          </a:p>
        </p:txBody>
      </p:sp>
    </p:spTree>
    <p:extLst>
      <p:ext uri="{BB962C8B-B14F-4D97-AF65-F5344CB8AC3E}">
        <p14:creationId xmlns:p14="http://schemas.microsoft.com/office/powerpoint/2010/main" val="2774442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audience a moment to read the slides. TLDR: Describe the interaction between birds and C. acanthocarpa.</a:t>
            </a:r>
          </a:p>
        </p:txBody>
      </p:sp>
      <p:sp>
        <p:nvSpPr>
          <p:cNvPr id="4" name="Slide Number Placeholder 3"/>
          <p:cNvSpPr>
            <a:spLocks noGrp="1"/>
          </p:cNvSpPr>
          <p:nvPr>
            <p:ph type="sldNum" sz="quarter" idx="5"/>
          </p:nvPr>
        </p:nvSpPr>
        <p:spPr/>
        <p:txBody>
          <a:bodyPr/>
          <a:lstStyle/>
          <a:p>
            <a:fld id="{22E50B3D-5DD4-4583-AE40-1E17F74C18AA}" type="slidenum">
              <a:rPr lang="en-US" smtClean="0"/>
              <a:t>18</a:t>
            </a:fld>
            <a:endParaRPr lang="en-US"/>
          </a:p>
        </p:txBody>
      </p:sp>
    </p:spTree>
    <p:extLst>
      <p:ext uri="{BB962C8B-B14F-4D97-AF65-F5344CB8AC3E}">
        <p14:creationId xmlns:p14="http://schemas.microsoft.com/office/powerpoint/2010/main" val="228832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20</a:t>
            </a:fld>
            <a:endParaRPr lang="en-US"/>
          </a:p>
        </p:txBody>
      </p:sp>
    </p:spTree>
    <p:extLst>
      <p:ext uri="{BB962C8B-B14F-4D97-AF65-F5344CB8AC3E}">
        <p14:creationId xmlns:p14="http://schemas.microsoft.com/office/powerpoint/2010/main" val="2486612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audience read slide</a:t>
            </a:r>
          </a:p>
        </p:txBody>
      </p:sp>
      <p:sp>
        <p:nvSpPr>
          <p:cNvPr id="4" name="Slide Number Placeholder 3"/>
          <p:cNvSpPr>
            <a:spLocks noGrp="1"/>
          </p:cNvSpPr>
          <p:nvPr>
            <p:ph type="sldNum" sz="quarter" idx="5"/>
          </p:nvPr>
        </p:nvSpPr>
        <p:spPr/>
        <p:txBody>
          <a:bodyPr/>
          <a:lstStyle/>
          <a:p>
            <a:fld id="{22E50B3D-5DD4-4583-AE40-1E17F74C18AA}" type="slidenum">
              <a:rPr lang="en-US" smtClean="0"/>
              <a:t>21</a:t>
            </a:fld>
            <a:endParaRPr lang="en-US"/>
          </a:p>
        </p:txBody>
      </p:sp>
    </p:spTree>
    <p:extLst>
      <p:ext uri="{BB962C8B-B14F-4D97-AF65-F5344CB8AC3E}">
        <p14:creationId xmlns:p14="http://schemas.microsoft.com/office/powerpoint/2010/main" val="3101071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should I only monitor cacti for point count, or split into different mesohabitats? (open, shrub)</a:t>
            </a:r>
          </a:p>
        </p:txBody>
      </p:sp>
      <p:sp>
        <p:nvSpPr>
          <p:cNvPr id="4" name="Slide Number Placeholder 3"/>
          <p:cNvSpPr>
            <a:spLocks noGrp="1"/>
          </p:cNvSpPr>
          <p:nvPr>
            <p:ph type="sldNum" sz="quarter" idx="5"/>
          </p:nvPr>
        </p:nvSpPr>
        <p:spPr/>
        <p:txBody>
          <a:bodyPr/>
          <a:lstStyle/>
          <a:p>
            <a:fld id="{22E50B3D-5DD4-4583-AE40-1E17F74C18AA}" type="slidenum">
              <a:rPr lang="en-US" smtClean="0"/>
              <a:t>25</a:t>
            </a:fld>
            <a:endParaRPr lang="en-US"/>
          </a:p>
        </p:txBody>
      </p:sp>
    </p:spTree>
    <p:extLst>
      <p:ext uri="{BB962C8B-B14F-4D97-AF65-F5344CB8AC3E}">
        <p14:creationId xmlns:p14="http://schemas.microsoft.com/office/powerpoint/2010/main" val="2930749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 to determine link between flowers and fruit (same </a:t>
            </a:r>
            <a:r>
              <a:rPr lang="en-US" dirty="0" err="1"/>
              <a:t>indivdiuals</a:t>
            </a:r>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26</a:t>
            </a:fld>
            <a:endParaRPr lang="en-US"/>
          </a:p>
        </p:txBody>
      </p:sp>
    </p:spTree>
    <p:extLst>
      <p:ext uri="{BB962C8B-B14F-4D97-AF65-F5344CB8AC3E}">
        <p14:creationId xmlns:p14="http://schemas.microsoft.com/office/powerpoint/2010/main" val="1495823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Acanthocarpa was most dense</a:t>
            </a:r>
          </a:p>
        </p:txBody>
      </p:sp>
      <p:sp>
        <p:nvSpPr>
          <p:cNvPr id="4" name="Slide Number Placeholder 3"/>
          <p:cNvSpPr>
            <a:spLocks noGrp="1"/>
          </p:cNvSpPr>
          <p:nvPr>
            <p:ph type="sldNum" sz="quarter" idx="5"/>
          </p:nvPr>
        </p:nvSpPr>
        <p:spPr/>
        <p:txBody>
          <a:bodyPr/>
          <a:lstStyle/>
          <a:p>
            <a:fld id="{22E50B3D-5DD4-4583-AE40-1E17F74C18AA}" type="slidenum">
              <a:rPr lang="en-US" smtClean="0"/>
              <a:t>27</a:t>
            </a:fld>
            <a:endParaRPr lang="en-US"/>
          </a:p>
        </p:txBody>
      </p:sp>
    </p:spTree>
    <p:extLst>
      <p:ext uri="{BB962C8B-B14F-4D97-AF65-F5344CB8AC3E}">
        <p14:creationId xmlns:p14="http://schemas.microsoft.com/office/powerpoint/2010/main" val="21355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Acanthocarpa had the widest size classes. This is important </a:t>
            </a:r>
            <a:r>
              <a:rPr lang="en-US" dirty="0" err="1"/>
              <a:t>bc</a:t>
            </a:r>
            <a:r>
              <a:rPr lang="en-US" dirty="0"/>
              <a:t> it may more clearly translate to how birds are viewing differences in size </a:t>
            </a:r>
          </a:p>
        </p:txBody>
      </p:sp>
      <p:sp>
        <p:nvSpPr>
          <p:cNvPr id="4" name="Slide Number Placeholder 3"/>
          <p:cNvSpPr>
            <a:spLocks noGrp="1"/>
          </p:cNvSpPr>
          <p:nvPr>
            <p:ph type="sldNum" sz="quarter" idx="5"/>
          </p:nvPr>
        </p:nvSpPr>
        <p:spPr/>
        <p:txBody>
          <a:bodyPr/>
          <a:lstStyle/>
          <a:p>
            <a:fld id="{22E50B3D-5DD4-4583-AE40-1E17F74C18AA}" type="slidenum">
              <a:rPr lang="en-US" smtClean="0"/>
              <a:t>29</a:t>
            </a:fld>
            <a:endParaRPr lang="en-US"/>
          </a:p>
        </p:txBody>
      </p:sp>
    </p:spTree>
    <p:extLst>
      <p:ext uri="{BB962C8B-B14F-4D97-AF65-F5344CB8AC3E}">
        <p14:creationId xmlns:p14="http://schemas.microsoft.com/office/powerpoint/2010/main" val="1217425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species facilitates many other species in an ecosystem and becomes a dominant species, it’s known as a foundational species. Shrub species documented as the most common benefactor plant species globally (above is Ephedra </a:t>
            </a:r>
            <a:r>
              <a:rPr lang="en-US" dirty="0" err="1"/>
              <a:t>californica</a:t>
            </a:r>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4</a:t>
            </a:fld>
            <a:endParaRPr lang="en-US"/>
          </a:p>
        </p:txBody>
      </p:sp>
    </p:spTree>
    <p:extLst>
      <p:ext uri="{BB962C8B-B14F-4D97-AF65-F5344CB8AC3E}">
        <p14:creationId xmlns:p14="http://schemas.microsoft.com/office/powerpoint/2010/main" val="1880220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abundance for replications in May and August, size to translate to birds, and health to encourage strong flowering</a:t>
            </a:r>
          </a:p>
        </p:txBody>
      </p:sp>
      <p:sp>
        <p:nvSpPr>
          <p:cNvPr id="4" name="Slide Number Placeholder 3"/>
          <p:cNvSpPr>
            <a:spLocks noGrp="1"/>
          </p:cNvSpPr>
          <p:nvPr>
            <p:ph type="sldNum" sz="quarter" idx="5"/>
          </p:nvPr>
        </p:nvSpPr>
        <p:spPr/>
        <p:txBody>
          <a:bodyPr/>
          <a:lstStyle/>
          <a:p>
            <a:fld id="{22E50B3D-5DD4-4583-AE40-1E17F74C18AA}" type="slidenum">
              <a:rPr lang="en-US" smtClean="0"/>
              <a:t>31</a:t>
            </a:fld>
            <a:endParaRPr lang="en-US"/>
          </a:p>
        </p:txBody>
      </p:sp>
    </p:spTree>
    <p:extLst>
      <p:ext uri="{BB962C8B-B14F-4D97-AF65-F5344CB8AC3E}">
        <p14:creationId xmlns:p14="http://schemas.microsoft.com/office/powerpoint/2010/main" val="2554580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Mega bloom year </a:t>
            </a:r>
            <a:r>
              <a:rPr lang="en-US" dirty="0" err="1"/>
              <a:t>bc</a:t>
            </a:r>
            <a:r>
              <a:rPr lang="en-US" dirty="0"/>
              <a:t> high rain means lots of cactus flowers, some cool </a:t>
            </a:r>
            <a:r>
              <a:rPr lang="en-US" dirty="0" err="1"/>
              <a:t>oppurtunties</a:t>
            </a:r>
            <a:r>
              <a:rPr lang="en-US" dirty="0"/>
              <a:t> in that</a:t>
            </a:r>
          </a:p>
          <a:p>
            <a:r>
              <a:rPr lang="en-US" dirty="0"/>
              <a:t>Follow up with pollinator facilitation experiments by Jenna two years ago during last mega bloom, but now during cactus blooming instead of annual blooming</a:t>
            </a:r>
          </a:p>
          <a:p>
            <a:r>
              <a:rPr lang="en-US" dirty="0"/>
              <a:t>Map all cacti and shrubs at Sunset cove (undergrad help)</a:t>
            </a:r>
          </a:p>
        </p:txBody>
      </p:sp>
      <p:sp>
        <p:nvSpPr>
          <p:cNvPr id="4" name="Slide Number Placeholder 3"/>
          <p:cNvSpPr>
            <a:spLocks noGrp="1"/>
          </p:cNvSpPr>
          <p:nvPr>
            <p:ph type="sldNum" sz="quarter" idx="5"/>
          </p:nvPr>
        </p:nvSpPr>
        <p:spPr/>
        <p:txBody>
          <a:bodyPr/>
          <a:lstStyle/>
          <a:p>
            <a:fld id="{22E50B3D-5DD4-4583-AE40-1E17F74C18AA}" type="slidenum">
              <a:rPr lang="en-US" smtClean="0"/>
              <a:t>32</a:t>
            </a:fld>
            <a:endParaRPr lang="en-US"/>
          </a:p>
        </p:txBody>
      </p:sp>
    </p:spTree>
    <p:extLst>
      <p:ext uri="{BB962C8B-B14F-4D97-AF65-F5344CB8AC3E}">
        <p14:creationId xmlns:p14="http://schemas.microsoft.com/office/powerpoint/2010/main" val="3100850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Deserts are diverse (not wastelands) in decline </a:t>
            </a:r>
            <a:r>
              <a:rPr lang="en-US" dirty="0" err="1"/>
              <a:t>bc</a:t>
            </a:r>
            <a:r>
              <a:rPr lang="en-US" dirty="0"/>
              <a:t> climate change, human development, and invasive species. All Cactaceae are listed on CITES Appendix II, with several </a:t>
            </a:r>
            <a:r>
              <a:rPr lang="en-US" dirty="0" err="1"/>
              <a:t>ssp</a:t>
            </a:r>
            <a:r>
              <a:rPr lang="en-US" dirty="0"/>
              <a:t> on Appendix 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will help us understand how positive interactions influence habitat structure, and therefore combat habitat loss. </a:t>
            </a:r>
          </a:p>
          <a:p>
            <a:r>
              <a:rPr lang="en-US" dirty="0"/>
              <a:t>Restoration work has primarily focus on abiotic factors of habitat structure, but if we can identify biotic vectors of habitat creation and </a:t>
            </a:r>
            <a:r>
              <a:rPr lang="en-US" dirty="0" err="1"/>
              <a:t>maintanence</a:t>
            </a:r>
            <a:r>
              <a:rPr lang="en-US" dirty="0"/>
              <a:t>, this project potentially has the capacity to revamp the toolbox available to </a:t>
            </a:r>
            <a:r>
              <a:rPr lang="en-US" dirty="0" err="1"/>
              <a:t>practioners</a:t>
            </a:r>
            <a:r>
              <a:rPr lang="en-US" dirty="0"/>
              <a:t>. </a:t>
            </a:r>
          </a:p>
          <a:p>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33</a:t>
            </a:fld>
            <a:endParaRPr lang="en-US"/>
          </a:p>
        </p:txBody>
      </p:sp>
    </p:spTree>
    <p:extLst>
      <p:ext uri="{BB962C8B-B14F-4D97-AF65-F5344CB8AC3E}">
        <p14:creationId xmlns:p14="http://schemas.microsoft.com/office/powerpoint/2010/main" val="85336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mutualism: when an interaction is positive for both interacting species.</a:t>
            </a:r>
          </a:p>
          <a:p>
            <a:r>
              <a:rPr lang="en-US" dirty="0"/>
              <a:t>Ex: bee pollinating flower, fruit bat eating fruit and dispersing seeds</a:t>
            </a:r>
          </a:p>
        </p:txBody>
      </p:sp>
      <p:sp>
        <p:nvSpPr>
          <p:cNvPr id="4" name="Slide Number Placeholder 3"/>
          <p:cNvSpPr>
            <a:spLocks noGrp="1"/>
          </p:cNvSpPr>
          <p:nvPr>
            <p:ph type="sldNum" sz="quarter" idx="5"/>
          </p:nvPr>
        </p:nvSpPr>
        <p:spPr/>
        <p:txBody>
          <a:bodyPr/>
          <a:lstStyle/>
          <a:p>
            <a:fld id="{22E50B3D-5DD4-4583-AE40-1E17F74C18AA}" type="slidenum">
              <a:rPr lang="en-US" smtClean="0"/>
              <a:t>5</a:t>
            </a:fld>
            <a:endParaRPr lang="en-US"/>
          </a:p>
        </p:txBody>
      </p:sp>
    </p:spTree>
    <p:extLst>
      <p:ext uri="{BB962C8B-B14F-4D97-AF65-F5344CB8AC3E}">
        <p14:creationId xmlns:p14="http://schemas.microsoft.com/office/powerpoint/2010/main" val="3241647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 mutualism;</a:t>
            </a:r>
          </a:p>
          <a:p>
            <a:r>
              <a:rPr lang="en-US" dirty="0"/>
              <a:t>When one taxa, in same habitat, performs dual services: pollination and seed dispersal</a:t>
            </a:r>
          </a:p>
          <a:p>
            <a:r>
              <a:rPr lang="en-US" dirty="0"/>
              <a:t>Most common in “harsh” climates: islands/deserts. </a:t>
            </a:r>
          </a:p>
          <a:p>
            <a:r>
              <a:rPr lang="en-US" dirty="0"/>
              <a:t>Cacti, being foundational </a:t>
            </a:r>
            <a:r>
              <a:rPr lang="en-US" dirty="0" err="1"/>
              <a:t>ssp</a:t>
            </a:r>
            <a:r>
              <a:rPr lang="en-US" dirty="0"/>
              <a:t> in deserts, may be </a:t>
            </a:r>
            <a:r>
              <a:rPr lang="en-US" dirty="0" err="1"/>
              <a:t>utilizaing</a:t>
            </a:r>
            <a:r>
              <a:rPr lang="en-US" dirty="0"/>
              <a:t> double mutualism…</a:t>
            </a:r>
          </a:p>
        </p:txBody>
      </p:sp>
      <p:sp>
        <p:nvSpPr>
          <p:cNvPr id="4" name="Slide Number Placeholder 3"/>
          <p:cNvSpPr>
            <a:spLocks noGrp="1"/>
          </p:cNvSpPr>
          <p:nvPr>
            <p:ph type="sldNum" sz="quarter" idx="5"/>
          </p:nvPr>
        </p:nvSpPr>
        <p:spPr/>
        <p:txBody>
          <a:bodyPr/>
          <a:lstStyle/>
          <a:p>
            <a:fld id="{22E50B3D-5DD4-4583-AE40-1E17F74C18AA}" type="slidenum">
              <a:rPr lang="en-US" smtClean="0"/>
              <a:t>6</a:t>
            </a:fld>
            <a:endParaRPr lang="en-US"/>
          </a:p>
        </p:txBody>
      </p:sp>
    </p:spTree>
    <p:extLst>
      <p:ext uri="{BB962C8B-B14F-4D97-AF65-F5344CB8AC3E}">
        <p14:creationId xmlns:p14="http://schemas.microsoft.com/office/powerpoint/2010/main" val="62940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advantageous adaption for cactus? Showier displays (more flowers) attract more pollinators/seed dispersers. Higher </a:t>
            </a:r>
            <a:r>
              <a:rPr lang="en-US" dirty="0" err="1"/>
              <a:t>inflorescenses</a:t>
            </a:r>
            <a:r>
              <a:rPr lang="en-US" dirty="0"/>
              <a:t> attract more pollinators/seed dispersers (flying individuals). </a:t>
            </a:r>
          </a:p>
          <a:p>
            <a:r>
              <a:rPr lang="en-US" dirty="0"/>
              <a:t>Foragers in patchy ecosystems function under marginal value theory where they will forage in one spot until the resource availability at that spot is equal to/lower than the entire habitat’s resource availability (then they will move on). This value is known as Giving Up Density (GUD). This leads us to believe cacti will produce many flowers/fruits, and be very tall. However, this isn’t the whole picture…</a:t>
            </a:r>
          </a:p>
        </p:txBody>
      </p:sp>
      <p:sp>
        <p:nvSpPr>
          <p:cNvPr id="4" name="Slide Number Placeholder 3"/>
          <p:cNvSpPr>
            <a:spLocks noGrp="1"/>
          </p:cNvSpPr>
          <p:nvPr>
            <p:ph type="sldNum" sz="quarter" idx="5"/>
          </p:nvPr>
        </p:nvSpPr>
        <p:spPr/>
        <p:txBody>
          <a:bodyPr/>
          <a:lstStyle/>
          <a:p>
            <a:fld id="{22E50B3D-5DD4-4583-AE40-1E17F74C18AA}" type="slidenum">
              <a:rPr lang="en-US" smtClean="0"/>
              <a:t>7</a:t>
            </a:fld>
            <a:endParaRPr lang="en-US"/>
          </a:p>
        </p:txBody>
      </p:sp>
    </p:spTree>
    <p:extLst>
      <p:ext uri="{BB962C8B-B14F-4D97-AF65-F5344CB8AC3E}">
        <p14:creationId xmlns:p14="http://schemas.microsoft.com/office/powerpoint/2010/main" val="303152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Tradeoffs. Finite amount of money, have to allocation funds to rent and food, but you might have to make compromises (close to subway, hard wood floors, big windows, safe neighborhood versus fresh fruits/veggies, lots of food, name brand). Plants also make these tradeoffs with their energy.</a:t>
            </a:r>
          </a:p>
        </p:txBody>
      </p:sp>
      <p:sp>
        <p:nvSpPr>
          <p:cNvPr id="4" name="Slide Number Placeholder 3"/>
          <p:cNvSpPr>
            <a:spLocks noGrp="1"/>
          </p:cNvSpPr>
          <p:nvPr>
            <p:ph type="sldNum" sz="quarter" idx="5"/>
          </p:nvPr>
        </p:nvSpPr>
        <p:spPr/>
        <p:txBody>
          <a:bodyPr/>
          <a:lstStyle/>
          <a:p>
            <a:fld id="{22E50B3D-5DD4-4583-AE40-1E17F74C18AA}" type="slidenum">
              <a:rPr lang="en-US" smtClean="0"/>
              <a:t>8</a:t>
            </a:fld>
            <a:endParaRPr lang="en-US"/>
          </a:p>
        </p:txBody>
      </p:sp>
    </p:spTree>
    <p:extLst>
      <p:ext uri="{BB962C8B-B14F-4D97-AF65-F5344CB8AC3E}">
        <p14:creationId xmlns:p14="http://schemas.microsoft.com/office/powerpoint/2010/main" val="387631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Cacti must make these tradeoffs as well, between non-reproductive structures and reproductive structures. This translates to height and flowers/fruits, two factors that influence nectarivore and frugivore interactions. </a:t>
            </a:r>
          </a:p>
        </p:txBody>
      </p:sp>
      <p:sp>
        <p:nvSpPr>
          <p:cNvPr id="4" name="Slide Number Placeholder 3"/>
          <p:cNvSpPr>
            <a:spLocks noGrp="1"/>
          </p:cNvSpPr>
          <p:nvPr>
            <p:ph type="sldNum" sz="quarter" idx="5"/>
          </p:nvPr>
        </p:nvSpPr>
        <p:spPr/>
        <p:txBody>
          <a:bodyPr/>
          <a:lstStyle/>
          <a:p>
            <a:fld id="{22E50B3D-5DD4-4583-AE40-1E17F74C18AA}" type="slidenum">
              <a:rPr lang="en-US" smtClean="0"/>
              <a:t>9</a:t>
            </a:fld>
            <a:endParaRPr lang="en-US"/>
          </a:p>
        </p:txBody>
      </p:sp>
    </p:spTree>
    <p:extLst>
      <p:ext uri="{BB962C8B-B14F-4D97-AF65-F5344CB8AC3E}">
        <p14:creationId xmlns:p14="http://schemas.microsoft.com/office/powerpoint/2010/main" val="1499068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plants will make these tradeoffs to maximize pollinator/seed disperser interactions. </a:t>
            </a:r>
          </a:p>
          <a:p>
            <a:r>
              <a:rPr lang="en-US" dirty="0"/>
              <a:t>Defining intermediate height as middle of equal binning of height since the distribution had no distinct breaks.</a:t>
            </a:r>
          </a:p>
          <a:p>
            <a:r>
              <a:rPr lang="en-US" dirty="0"/>
              <a:t>Defining intermediate flower/fruit production as 1 standard deviation from the mean flower/fruit production.</a:t>
            </a:r>
          </a:p>
        </p:txBody>
      </p:sp>
      <p:sp>
        <p:nvSpPr>
          <p:cNvPr id="4" name="Slide Number Placeholder 3"/>
          <p:cNvSpPr>
            <a:spLocks noGrp="1"/>
          </p:cNvSpPr>
          <p:nvPr>
            <p:ph type="sldNum" sz="quarter" idx="5"/>
          </p:nvPr>
        </p:nvSpPr>
        <p:spPr/>
        <p:txBody>
          <a:bodyPr/>
          <a:lstStyle/>
          <a:p>
            <a:fld id="{22E50B3D-5DD4-4583-AE40-1E17F74C18AA}" type="slidenum">
              <a:rPr lang="en-US" smtClean="0"/>
              <a:t>10</a:t>
            </a:fld>
            <a:endParaRPr lang="en-US"/>
          </a:p>
        </p:txBody>
      </p:sp>
    </p:spTree>
    <p:extLst>
      <p:ext uri="{BB962C8B-B14F-4D97-AF65-F5344CB8AC3E}">
        <p14:creationId xmlns:p14="http://schemas.microsoft.com/office/powerpoint/2010/main" val="2156344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audience a moment to read slides. TLDR: Is allocation theory justified in Cactaceae?</a:t>
            </a:r>
          </a:p>
        </p:txBody>
      </p:sp>
      <p:sp>
        <p:nvSpPr>
          <p:cNvPr id="4" name="Slide Number Placeholder 3"/>
          <p:cNvSpPr>
            <a:spLocks noGrp="1"/>
          </p:cNvSpPr>
          <p:nvPr>
            <p:ph type="sldNum" sz="quarter" idx="5"/>
          </p:nvPr>
        </p:nvSpPr>
        <p:spPr/>
        <p:txBody>
          <a:bodyPr/>
          <a:lstStyle/>
          <a:p>
            <a:fld id="{22E50B3D-5DD4-4583-AE40-1E17F74C18AA}" type="slidenum">
              <a:rPr lang="en-US" smtClean="0"/>
              <a:t>11</a:t>
            </a:fld>
            <a:endParaRPr lang="en-US"/>
          </a:p>
        </p:txBody>
      </p:sp>
    </p:spTree>
    <p:extLst>
      <p:ext uri="{BB962C8B-B14F-4D97-AF65-F5344CB8AC3E}">
        <p14:creationId xmlns:p14="http://schemas.microsoft.com/office/powerpoint/2010/main" val="2555570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FBB4-24DB-4E72-ADAB-49E580B013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E70955-9821-4A84-9297-C81F2076E0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18ABFC-55ED-4374-AEB6-B222ECC0F82F}"/>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93AC76D5-EA2C-4624-85AB-53D5CD3AE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2864F-816A-41F8-9209-6910943A87BF}"/>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131810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76539-124E-4B5D-986E-B875C091F2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B74C91-72A6-48F3-9262-FED6C71E34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1F7E6-B3F9-4B27-9E8C-16F26FA38328}"/>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F2E53777-327B-48E4-B1BF-25BF4636F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AC530-21E4-48B2-909A-001D2F12BFCE}"/>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3311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AC964E-AA76-4513-9C6C-4F9E15DD58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3D6909-219F-48D1-BEDC-69EC394CA9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43613-5381-4776-8481-6A80004341CE}"/>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49C3858E-384B-41E0-BCA0-EF329EA75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01B85-DD44-402F-996C-DEA96FBB0C8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146539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200D-3923-4391-BB45-54B143D4CA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BAB771-C0C5-40CC-9E6E-D161EFE31A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62582-8806-41E0-B4E9-9D1C20E0D2B4}"/>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3003313C-9D6B-4484-B020-48E9A74D0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AEDD6-9D50-4AEC-AEAB-833D5142F534}"/>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01800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9C57-C2C9-4FE0-B37B-636D900162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86B59A-42F9-4FB3-82B3-EC492CA327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B5294B-EAE4-4563-92A5-D8AFE8B43FE2}"/>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ACF8958F-E10A-4419-9703-C674055EF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4EFB3-948B-4A59-A703-64C759B3E25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41304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F941-C713-44B8-AB5E-6910C30BDA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8268CB-107A-4449-9550-8B6C81E88A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4FCA3D-0DB5-4519-9399-11FFE03FDF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179D14-D030-41F4-B718-76A11897F2D0}"/>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6" name="Footer Placeholder 5">
            <a:extLst>
              <a:ext uri="{FF2B5EF4-FFF2-40B4-BE49-F238E27FC236}">
                <a16:creationId xmlns:a16="http://schemas.microsoft.com/office/drawing/2014/main" id="{D6248EE3-2224-4498-8270-DBDF73ECC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9F36F6-E164-43B9-806B-71112DBD1A46}"/>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63640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CD87-078B-4E36-8BDB-C9F84EB399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495A1C-357F-4DCC-9AA1-0E4DC98C57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C7CDAE-8706-4322-91EE-FA09DCED61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ABA68E-2141-4B90-9489-98EC0C5BB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7CB400-023E-4F32-9E6B-5DE04813A6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71F96A-A161-4C35-8ABE-F3098C5EF03A}"/>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8" name="Footer Placeholder 7">
            <a:extLst>
              <a:ext uri="{FF2B5EF4-FFF2-40B4-BE49-F238E27FC236}">
                <a16:creationId xmlns:a16="http://schemas.microsoft.com/office/drawing/2014/main" id="{2FAB825B-82CF-4B73-ABD1-79149B7DC5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CF1E7-916B-4364-B0AC-6DD5F72C6A16}"/>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796053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39BE-7956-4752-8DCF-34D75E685E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09A649-C6AF-42C7-B84F-B30E07077827}"/>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4" name="Footer Placeholder 3">
            <a:extLst>
              <a:ext uri="{FF2B5EF4-FFF2-40B4-BE49-F238E27FC236}">
                <a16:creationId xmlns:a16="http://schemas.microsoft.com/office/drawing/2014/main" id="{3222A92C-DBDD-4281-AF87-4C5F31B5A1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135042-505D-4251-8CD9-E15000A37807}"/>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756508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A3EEA0-3F69-4CC3-A480-C209B25020F4}"/>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3" name="Footer Placeholder 2">
            <a:extLst>
              <a:ext uri="{FF2B5EF4-FFF2-40B4-BE49-F238E27FC236}">
                <a16:creationId xmlns:a16="http://schemas.microsoft.com/office/drawing/2014/main" id="{2EF01121-6C0F-400F-A20F-250F27D192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4AAE24-386C-444E-AFA8-D95A04A01F7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999145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81E2-1EC7-4F85-9EF6-F62FD933D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0259C8-3EFF-4ABF-AE4F-70230A483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445A5B-9E41-4F39-9D03-18C53E0B4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B0B56B-9EE6-44E6-9749-9D17A5350FEA}"/>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6" name="Footer Placeholder 5">
            <a:extLst>
              <a:ext uri="{FF2B5EF4-FFF2-40B4-BE49-F238E27FC236}">
                <a16:creationId xmlns:a16="http://schemas.microsoft.com/office/drawing/2014/main" id="{B088A80F-10DE-42D3-809D-3D79366810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2ADC-B17C-4495-83F9-F486351C2854}"/>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46827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D524-9631-4B0D-8F16-8A995E9A62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672B38-D066-4B25-8FCE-D143226E39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305E11-627D-424F-8E4E-51C0F266C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F2C6B6-1C97-4CE3-9A14-1E0C688E2BF3}"/>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6" name="Footer Placeholder 5">
            <a:extLst>
              <a:ext uri="{FF2B5EF4-FFF2-40B4-BE49-F238E27FC236}">
                <a16:creationId xmlns:a16="http://schemas.microsoft.com/office/drawing/2014/main" id="{96846974-08F9-46AF-9D43-CB5D893CF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2D312-8738-494B-90E4-B93809223FE7}"/>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810056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79898-39A2-4C63-B4F3-23F22AF40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7885E4-F2E5-4FAF-8D77-D09A79F6C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6EF9A-E6E1-4D2E-9D2E-04140A518F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50094A40-80D8-425E-B14E-31779160A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816FC6-70A3-45CD-809A-413AA3031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3A86F-4313-4E80-805D-373072237800}" type="slidenum">
              <a:rPr lang="en-US" smtClean="0"/>
              <a:t>‹#›</a:t>
            </a:fld>
            <a:endParaRPr lang="en-US"/>
          </a:p>
        </p:txBody>
      </p:sp>
    </p:spTree>
    <p:extLst>
      <p:ext uri="{BB962C8B-B14F-4D97-AF65-F5344CB8AC3E}">
        <p14:creationId xmlns:p14="http://schemas.microsoft.com/office/powerpoint/2010/main" val="2447699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5.jpeg"/><Relationship Id="rId7" Type="http://schemas.openxmlformats.org/officeDocument/2006/relationships/hyperlink" Target="https://www.youtube.com/watch?v=epbp1w5_Et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thedailymeal.com/cactus-pear-smoothie-recipe" TargetMode="External"/><Relationship Id="rId5" Type="http://schemas.openxmlformats.org/officeDocument/2006/relationships/hyperlink" Target="https://worldofsucculents.com/does-every-cactus-bloom/" TargetMode="Externa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researchgate.net/publication/261385407_Facilitation_cascade_maintains_a_kelp_community" TargetMode="External"/><Relationship Id="rId13" Type="http://schemas.openxmlformats.org/officeDocument/2006/relationships/image" Target="../media/image6.jpeg"/><Relationship Id="rId3" Type="http://schemas.openxmlformats.org/officeDocument/2006/relationships/hyperlink" Target="https://www.google.com/search?q=shark+and+remora&amp;rlz=1C1CHBF_enUS806US807&amp;source=lnms&amp;tbm=isch&amp;sa=X&amp;ved=0ahUKEwi1hpKMg6DhAhUI2qwKHf9RAc4Q_AUIDigB&amp;biw=1074&amp;bih=557#imgrc=mFj-zymW6qikqM:" TargetMode="External"/><Relationship Id="rId7" Type="http://schemas.openxmlformats.org/officeDocument/2006/relationships/hyperlink" Target="https://www.sciencenewsforstudents.org/article/pollen-can-become-bee-junk-foo" TargetMode="External"/><Relationship Id="rId12"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iedmontmastergardeners.org/article/mycorrhizae-part-i/" TargetMode="External"/><Relationship Id="rId11" Type="http://schemas.openxmlformats.org/officeDocument/2006/relationships/image" Target="../media/image4.jpeg"/><Relationship Id="rId5" Type="http://schemas.openxmlformats.org/officeDocument/2006/relationships/hyperlink" Target="https://www.dive-the-world.com/creatures-clownfish.php" TargetMode="External"/><Relationship Id="rId10" Type="http://schemas.openxmlformats.org/officeDocument/2006/relationships/image" Target="../media/image3.jpeg"/><Relationship Id="rId4" Type="http://schemas.openxmlformats.org/officeDocument/2006/relationships/hyperlink" Target="http://tucsonhappenings.blogspot.com/2010/04/symbiotic-relationship-between.html" TargetMode="External"/><Relationship Id="rId9" Type="http://schemas.openxmlformats.org/officeDocument/2006/relationships/image" Target="../media/image2.jpeg"/><Relationship Id="rId1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i.pinimg.com/originals/d5/64/18/d56418bc87f3f4436e411c3c58fb8daa.jpg" TargetMode="External"/><Relationship Id="rId5" Type="http://schemas.openxmlformats.org/officeDocument/2006/relationships/hyperlink" Target="http://southwestdesertflora.com/WebsiteFolders/All_Species/Cactaceae/Cylindropuntia%20acanthocarpa,%20Buckhorn%20Cholla.html" TargetMode="Externa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reating-a-new-earth.blogspot.com/2016/06/how-to-biomimic-natures-companion.html"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independent.co.uk/news/science/wild-bees-found-to-be-just-as-important-as-honeybees-for-pollinating-food-crops-10324450.html" TargetMode="External"/><Relationship Id="rId5" Type="http://schemas.openxmlformats.org/officeDocument/2006/relationships/hyperlink" Target="https://www.jw.org/en/publications/magazines/g201410/fruit-bats-tropical-rain-forest-gardeners/" TargetMode="Externa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https://www.audubon.org/field-guide/bird/cedar-waxwing#photo1" TargetMode="External"/><Relationship Id="rId4" Type="http://schemas.openxmlformats.org/officeDocument/2006/relationships/hyperlink" Target="https://www.audubon.org/news/what-do-birds-and-bees-have-do-global-food-supply"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EA13AD-E6B4-44BB-BA9C-1A090E5C72FE}"/>
              </a:ext>
            </a:extLst>
          </p:cNvPr>
          <p:cNvPicPr>
            <a:picLocks noChangeAspect="1"/>
          </p:cNvPicPr>
          <p:nvPr/>
        </p:nvPicPr>
        <p:blipFill rotWithShape="1">
          <a:blip r:embed="rId2">
            <a:extLst>
              <a:ext uri="{28A0092B-C50C-407E-A947-70E740481C1C}">
                <a14:useLocalDpi xmlns:a14="http://schemas.microsoft.com/office/drawing/2010/main" val="0"/>
              </a:ext>
            </a:extLst>
          </a:blip>
          <a:srcRect t="25609" r="9091" b="6210"/>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4DD8F-9AA3-4089-852D-B59CD18679CF}"/>
              </a:ext>
            </a:extLst>
          </p:cNvPr>
          <p:cNvSpPr>
            <a:spLocks noGrp="1"/>
          </p:cNvSpPr>
          <p:nvPr>
            <p:ph type="ctrTitle"/>
          </p:nvPr>
        </p:nvSpPr>
        <p:spPr>
          <a:xfrm>
            <a:off x="674237" y="758284"/>
            <a:ext cx="3657600" cy="3196570"/>
          </a:xfrm>
        </p:spPr>
        <p:txBody>
          <a:bodyPr>
            <a:normAutofit/>
          </a:bodyPr>
          <a:lstStyle/>
          <a:p>
            <a:r>
              <a:rPr lang="en-US" sz="4100" dirty="0"/>
              <a:t>Pollination and Seed Dispersal of </a:t>
            </a:r>
            <a:r>
              <a:rPr lang="en-US" sz="4100" i="1" dirty="0"/>
              <a:t>Cactaceae</a:t>
            </a:r>
            <a:r>
              <a:rPr lang="en-US" sz="4100" dirty="0"/>
              <a:t> by Avian Interactors</a:t>
            </a:r>
          </a:p>
        </p:txBody>
      </p:sp>
      <p:sp>
        <p:nvSpPr>
          <p:cNvPr id="3" name="Subtitle 2">
            <a:extLst>
              <a:ext uri="{FF2B5EF4-FFF2-40B4-BE49-F238E27FC236}">
                <a16:creationId xmlns:a16="http://schemas.microsoft.com/office/drawing/2014/main" id="{A0E7CBAE-56D4-41F9-8D3A-73292C76AB4E}"/>
              </a:ext>
            </a:extLst>
          </p:cNvPr>
          <p:cNvSpPr>
            <a:spLocks noGrp="1"/>
          </p:cNvSpPr>
          <p:nvPr>
            <p:ph type="subTitle" idx="1"/>
          </p:nvPr>
        </p:nvSpPr>
        <p:spPr>
          <a:xfrm>
            <a:off x="674237" y="4323376"/>
            <a:ext cx="3657600" cy="1241432"/>
          </a:xfrm>
        </p:spPr>
        <p:txBody>
          <a:bodyPr>
            <a:normAutofit/>
          </a:bodyPr>
          <a:lstStyle/>
          <a:p>
            <a:r>
              <a:rPr lang="en-US" sz="2000" dirty="0">
                <a:solidFill>
                  <a:schemeClr val="tx1">
                    <a:lumMod val="50000"/>
                    <a:lumOff val="50000"/>
                  </a:schemeClr>
                </a:solidFill>
                <a:latin typeface="+mj-lt"/>
              </a:rPr>
              <a:t>Malory Owen &amp; Christopher </a:t>
            </a:r>
            <a:r>
              <a:rPr lang="en-US" sz="2000" dirty="0" err="1">
                <a:solidFill>
                  <a:schemeClr val="tx1">
                    <a:lumMod val="50000"/>
                    <a:lumOff val="50000"/>
                  </a:schemeClr>
                </a:solidFill>
                <a:latin typeface="+mj-lt"/>
              </a:rPr>
              <a:t>Lortie</a:t>
            </a:r>
            <a:endParaRPr lang="en-US" sz="2000" dirty="0">
              <a:solidFill>
                <a:schemeClr val="tx1">
                  <a:lumMod val="50000"/>
                  <a:lumOff val="50000"/>
                </a:schemeClr>
              </a:solidFill>
              <a:latin typeface="+mj-lt"/>
            </a:endParaRPr>
          </a:p>
          <a:p>
            <a:r>
              <a:rPr lang="en-US" sz="2000" dirty="0">
                <a:solidFill>
                  <a:schemeClr val="tx1">
                    <a:lumMod val="50000"/>
                    <a:lumOff val="50000"/>
                  </a:schemeClr>
                </a:solidFill>
                <a:latin typeface="+mj-lt"/>
              </a:rPr>
              <a:t>Spring 2019 Progress Report</a:t>
            </a:r>
          </a:p>
        </p:txBody>
      </p:sp>
      <p:cxnSp>
        <p:nvCxnSpPr>
          <p:cNvPr id="35" name="Straight Connector 34">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4063141"/>
            <a:ext cx="2586790" cy="0"/>
          </a:xfrm>
          <a:prstGeom prst="line">
            <a:avLst/>
          </a:prstGeom>
          <a:ln w="22225">
            <a:solidFill>
              <a:srgbClr val="7D67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782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actus silhouette">
            <a:extLst>
              <a:ext uri="{FF2B5EF4-FFF2-40B4-BE49-F238E27FC236}">
                <a16:creationId xmlns:a16="http://schemas.microsoft.com/office/drawing/2014/main" id="{4369D710-63EC-42D9-8602-9A7464ADBA8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084" r="26093"/>
          <a:stretch/>
        </p:blipFill>
        <p:spPr bwMode="auto">
          <a:xfrm flipH="1">
            <a:off x="4599683" y="1650788"/>
            <a:ext cx="2268043" cy="344435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1DD45E23-A272-4CB6-A2B9-74082C3EF91F}"/>
              </a:ext>
            </a:extLst>
          </p:cNvPr>
          <p:cNvSpPr/>
          <p:nvPr/>
        </p:nvSpPr>
        <p:spPr>
          <a:xfrm>
            <a:off x="7743218" y="1845341"/>
            <a:ext cx="687744" cy="2823684"/>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8BE5493-D124-43F2-8635-355D89DEAE5C}"/>
              </a:ext>
            </a:extLst>
          </p:cNvPr>
          <p:cNvSpPr txBox="1"/>
          <p:nvPr/>
        </p:nvSpPr>
        <p:spPr>
          <a:xfrm>
            <a:off x="8655893" y="3072517"/>
            <a:ext cx="2120630" cy="369332"/>
          </a:xfrm>
          <a:prstGeom prst="rect">
            <a:avLst/>
          </a:prstGeom>
          <a:noFill/>
        </p:spPr>
        <p:txBody>
          <a:bodyPr wrap="square" rtlCol="0">
            <a:spAutoFit/>
          </a:bodyPr>
          <a:lstStyle/>
          <a:p>
            <a:r>
              <a:rPr lang="en-US" dirty="0"/>
              <a:t>Intermediate Height</a:t>
            </a:r>
          </a:p>
        </p:txBody>
      </p:sp>
      <p:pic>
        <p:nvPicPr>
          <p:cNvPr id="7" name="Picture 12" descr="Image result for flower clipart">
            <a:extLst>
              <a:ext uri="{FF2B5EF4-FFF2-40B4-BE49-F238E27FC236}">
                <a16:creationId xmlns:a16="http://schemas.microsoft.com/office/drawing/2014/main" id="{B0E34A44-0D21-458A-B5C7-1BAFE7FDEE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8299" y="150169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A7AB7216-AAE8-493B-8BB0-BEC19F0EF0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81866">
            <a:off x="6173165" y="199443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17226B7E-955A-4981-9B04-829D551AA9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3059" y="2611126"/>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F5321242-407D-4AC6-91C3-A3A6ECDE74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758272">
            <a:off x="4478923" y="2987352"/>
            <a:ext cx="676036" cy="765425"/>
          </a:xfrm>
          <a:prstGeom prst="rect">
            <a:avLst/>
          </a:prstGeom>
          <a:noFill/>
          <a:extLst>
            <a:ext uri="{909E8E84-426E-40DD-AFC4-6F175D3DCCD1}">
              <a14:hiddenFill xmlns:a14="http://schemas.microsoft.com/office/drawing/2010/main">
                <a:solidFill>
                  <a:srgbClr val="FFFFFF"/>
                </a:solidFill>
              </a14:hiddenFill>
            </a:ext>
          </a:extLst>
        </p:spPr>
      </p:pic>
      <p:sp>
        <p:nvSpPr>
          <p:cNvPr id="11" name="Left Brace 10">
            <a:extLst>
              <a:ext uri="{FF2B5EF4-FFF2-40B4-BE49-F238E27FC236}">
                <a16:creationId xmlns:a16="http://schemas.microsoft.com/office/drawing/2014/main" id="{F344D085-219E-469E-8638-4F1B0C18B7E9}"/>
              </a:ext>
            </a:extLst>
          </p:cNvPr>
          <p:cNvSpPr/>
          <p:nvPr/>
        </p:nvSpPr>
        <p:spPr>
          <a:xfrm rot="3236140">
            <a:off x="4285662" y="326779"/>
            <a:ext cx="953895" cy="2714305"/>
          </a:xfrm>
          <a:prstGeom prst="lef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88E5916-4989-41E2-916F-82149D0EB2CA}"/>
              </a:ext>
            </a:extLst>
          </p:cNvPr>
          <p:cNvSpPr txBox="1"/>
          <p:nvPr/>
        </p:nvSpPr>
        <p:spPr>
          <a:xfrm rot="19450967">
            <a:off x="2938457" y="666079"/>
            <a:ext cx="2902421" cy="646331"/>
          </a:xfrm>
          <a:prstGeom prst="rect">
            <a:avLst/>
          </a:prstGeom>
          <a:noFill/>
        </p:spPr>
        <p:txBody>
          <a:bodyPr wrap="square" rtlCol="0">
            <a:spAutoFit/>
          </a:bodyPr>
          <a:lstStyle/>
          <a:p>
            <a:pPr algn="ctr"/>
            <a:r>
              <a:rPr lang="en-US" dirty="0"/>
              <a:t>Intermediate flower production</a:t>
            </a:r>
          </a:p>
        </p:txBody>
      </p:sp>
      <p:sp>
        <p:nvSpPr>
          <p:cNvPr id="13" name="TextBox 12">
            <a:extLst>
              <a:ext uri="{FF2B5EF4-FFF2-40B4-BE49-F238E27FC236}">
                <a16:creationId xmlns:a16="http://schemas.microsoft.com/office/drawing/2014/main" id="{AFEA9A66-ECFE-4485-A85C-C1EBE64081E4}"/>
              </a:ext>
            </a:extLst>
          </p:cNvPr>
          <p:cNvSpPr txBox="1"/>
          <p:nvPr/>
        </p:nvSpPr>
        <p:spPr>
          <a:xfrm>
            <a:off x="3020181" y="5356306"/>
            <a:ext cx="5689782" cy="1384995"/>
          </a:xfrm>
          <a:prstGeom prst="rect">
            <a:avLst/>
          </a:prstGeom>
          <a:noFill/>
        </p:spPr>
        <p:txBody>
          <a:bodyPr wrap="square" rtlCol="0">
            <a:spAutoFit/>
          </a:bodyPr>
          <a:lstStyle/>
          <a:p>
            <a:pPr algn="ctr"/>
            <a:r>
              <a:rPr lang="en-US" sz="2800" dirty="0">
                <a:latin typeface="+mj-lt"/>
              </a:rPr>
              <a:t>Plants must make </a:t>
            </a:r>
            <a:r>
              <a:rPr lang="en-US" sz="2800" b="1" dirty="0">
                <a:latin typeface="+mj-lt"/>
              </a:rPr>
              <a:t>tradeoffs</a:t>
            </a:r>
            <a:r>
              <a:rPr lang="en-US" sz="2800" dirty="0">
                <a:latin typeface="+mj-lt"/>
              </a:rPr>
              <a:t> to </a:t>
            </a:r>
            <a:r>
              <a:rPr lang="en-US" sz="2800" b="1" dirty="0">
                <a:latin typeface="+mj-lt"/>
              </a:rPr>
              <a:t>maximize</a:t>
            </a:r>
            <a:r>
              <a:rPr lang="en-US" sz="2800" dirty="0">
                <a:latin typeface="+mj-lt"/>
              </a:rPr>
              <a:t> two mutually exclusive structures</a:t>
            </a:r>
          </a:p>
        </p:txBody>
      </p:sp>
      <p:pic>
        <p:nvPicPr>
          <p:cNvPr id="14" name="Picture 2" descr="Image result for hummingbird silhouette">
            <a:extLst>
              <a:ext uri="{FF2B5EF4-FFF2-40B4-BE49-F238E27FC236}">
                <a16:creationId xmlns:a16="http://schemas.microsoft.com/office/drawing/2014/main" id="{A351765E-6F1C-45F3-92B9-47B055A85D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43832" flipH="1">
            <a:off x="3980825" y="3226148"/>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ummingbird silhouette">
            <a:extLst>
              <a:ext uri="{FF2B5EF4-FFF2-40B4-BE49-F238E27FC236}">
                <a16:creationId xmlns:a16="http://schemas.microsoft.com/office/drawing/2014/main" id="{462D038D-C6DC-4DFB-906F-991E99FC55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752028">
            <a:off x="6703360" y="1497805"/>
            <a:ext cx="943422" cy="4780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C9F5D48C-A665-4B9E-8F22-F361ED428A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02101" flipH="1">
            <a:off x="4938745" y="162952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FF54B355-FDFA-4822-B72F-F2BFFD4F6A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76424">
            <a:off x="7120537" y="2199061"/>
            <a:ext cx="902054" cy="4633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CF347CB5-C284-4C91-AE24-19889296F4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69095" y="220696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ummingbird silhouette">
            <a:extLst>
              <a:ext uri="{FF2B5EF4-FFF2-40B4-BE49-F238E27FC236}">
                <a16:creationId xmlns:a16="http://schemas.microsoft.com/office/drawing/2014/main" id="{A2F18939-F496-46D7-8BD6-C707FE12DA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01027">
            <a:off x="6799106" y="3295528"/>
            <a:ext cx="916526" cy="46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54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234A-A168-4700-A1E6-AC7FEC41F818}"/>
              </a:ext>
            </a:extLst>
          </p:cNvPr>
          <p:cNvSpPr>
            <a:spLocks noGrp="1"/>
          </p:cNvSpPr>
          <p:nvPr>
            <p:ph type="title"/>
          </p:nvPr>
        </p:nvSpPr>
        <p:spPr>
          <a:xfrm>
            <a:off x="838200" y="681037"/>
            <a:ext cx="10515600" cy="1325563"/>
          </a:xfrm>
        </p:spPr>
        <p:txBody>
          <a:bodyPr>
            <a:normAutofit/>
          </a:bodyPr>
          <a:lstStyle/>
          <a:p>
            <a:r>
              <a:rPr lang="en-US" dirty="0"/>
              <a:t>Chapter 1: A meta-analysis of allocation in </a:t>
            </a:r>
            <a:r>
              <a:rPr lang="en-US" i="1" dirty="0"/>
              <a:t>Cactaceae</a:t>
            </a:r>
            <a:r>
              <a:rPr lang="en-US" dirty="0"/>
              <a:t> reproductive structures</a:t>
            </a:r>
          </a:p>
        </p:txBody>
      </p:sp>
      <p:sp>
        <p:nvSpPr>
          <p:cNvPr id="3" name="Content Placeholder 2">
            <a:extLst>
              <a:ext uri="{FF2B5EF4-FFF2-40B4-BE49-F238E27FC236}">
                <a16:creationId xmlns:a16="http://schemas.microsoft.com/office/drawing/2014/main" id="{6ECB2C3D-2D24-4224-8247-6FFA0965DBC4}"/>
              </a:ext>
            </a:extLst>
          </p:cNvPr>
          <p:cNvSpPr>
            <a:spLocks noGrp="1"/>
          </p:cNvSpPr>
          <p:nvPr>
            <p:ph idx="1"/>
          </p:nvPr>
        </p:nvSpPr>
        <p:spPr>
          <a:xfrm>
            <a:off x="838200" y="2218543"/>
            <a:ext cx="10515600" cy="3958419"/>
          </a:xfrm>
        </p:spPr>
        <p:txBody>
          <a:bodyPr>
            <a:normAutofit/>
          </a:bodyPr>
          <a:lstStyle/>
          <a:p>
            <a:pPr marL="0" indent="0">
              <a:buNone/>
            </a:pPr>
            <a:r>
              <a:rPr lang="en-US" sz="2400" dirty="0">
                <a:latin typeface="+mj-lt"/>
              </a:rPr>
              <a:t>Purpose: Quantitatively examine the relationship between three different reproductive outputs of </a:t>
            </a:r>
            <a:r>
              <a:rPr lang="en-US" sz="2400" i="1" dirty="0">
                <a:latin typeface="+mj-lt"/>
              </a:rPr>
              <a:t>Cactaceae </a:t>
            </a:r>
            <a:r>
              <a:rPr lang="en-US" sz="2400" dirty="0">
                <a:latin typeface="+mj-lt"/>
              </a:rPr>
              <a:t>(flowers, fruits, and seeds). </a:t>
            </a:r>
          </a:p>
        </p:txBody>
      </p:sp>
      <p:pic>
        <p:nvPicPr>
          <p:cNvPr id="4" name="Picture 2" descr="Related image">
            <a:extLst>
              <a:ext uri="{FF2B5EF4-FFF2-40B4-BE49-F238E27FC236}">
                <a16:creationId xmlns:a16="http://schemas.microsoft.com/office/drawing/2014/main" id="{758504F1-9BEC-4780-B74F-DAC28B2F8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51" y="3307701"/>
            <a:ext cx="2885260" cy="21639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actus fruit">
            <a:extLst>
              <a:ext uri="{FF2B5EF4-FFF2-40B4-BE49-F238E27FC236}">
                <a16:creationId xmlns:a16="http://schemas.microsoft.com/office/drawing/2014/main" id="{535A8067-C733-49E4-AA76-AF83AF780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637" y="3232749"/>
            <a:ext cx="3250726" cy="2186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3126F4-27FA-417F-923C-259E4878199A}"/>
              </a:ext>
            </a:extLst>
          </p:cNvPr>
          <p:cNvSpPr/>
          <p:nvPr/>
        </p:nvSpPr>
        <p:spPr>
          <a:xfrm>
            <a:off x="11062336" y="6593045"/>
            <a:ext cx="1178528" cy="253916"/>
          </a:xfrm>
          <a:prstGeom prst="rect">
            <a:avLst/>
          </a:prstGeom>
        </p:spPr>
        <p:txBody>
          <a:bodyPr wrap="none">
            <a:spAutoFit/>
          </a:bodyPr>
          <a:lstStyle/>
          <a:p>
            <a:r>
              <a:rPr lang="en-US" sz="1050" dirty="0">
                <a:solidFill>
                  <a:schemeClr val="bg1">
                    <a:lumMod val="75000"/>
                  </a:schemeClr>
                </a:solidFill>
                <a:hlinkClick r:id="rId5">
                  <a:extLst>
                    <a:ext uri="{A12FA001-AC4F-418D-AE19-62706E023703}">
                      <ahyp:hlinkClr xmlns:ahyp="http://schemas.microsoft.com/office/drawing/2018/hyperlinkcolor" val="tx"/>
                    </a:ext>
                  </a:extLst>
                </a:hlinkClick>
              </a:rPr>
              <a:t>Flower</a:t>
            </a:r>
            <a:r>
              <a:rPr lang="en-US" sz="1050" dirty="0">
                <a:solidFill>
                  <a:schemeClr val="bg1">
                    <a:lumMod val="75000"/>
                  </a:schemeClr>
                </a:solidFill>
              </a:rPr>
              <a:t>, </a:t>
            </a:r>
            <a:r>
              <a:rPr lang="en-US" sz="1050" dirty="0">
                <a:solidFill>
                  <a:schemeClr val="bg1">
                    <a:lumMod val="75000"/>
                  </a:schemeClr>
                </a:solidFill>
                <a:hlinkClick r:id="rId6">
                  <a:extLst>
                    <a:ext uri="{A12FA001-AC4F-418D-AE19-62706E023703}">
                      <ahyp:hlinkClr xmlns:ahyp="http://schemas.microsoft.com/office/drawing/2018/hyperlinkcolor" val="tx"/>
                    </a:ext>
                  </a:extLst>
                </a:hlinkClick>
              </a:rPr>
              <a:t>fruit</a:t>
            </a:r>
            <a:r>
              <a:rPr lang="en-US" sz="1050" dirty="0">
                <a:solidFill>
                  <a:schemeClr val="bg1">
                    <a:lumMod val="75000"/>
                  </a:schemeClr>
                </a:solidFill>
              </a:rPr>
              <a:t>, </a:t>
            </a:r>
            <a:r>
              <a:rPr lang="en-US" sz="1050" dirty="0">
                <a:solidFill>
                  <a:schemeClr val="bg1">
                    <a:lumMod val="75000"/>
                  </a:schemeClr>
                </a:solidFill>
                <a:hlinkClick r:id="rId7">
                  <a:extLst>
                    <a:ext uri="{A12FA001-AC4F-418D-AE19-62706E023703}">
                      <ahyp:hlinkClr xmlns:ahyp="http://schemas.microsoft.com/office/drawing/2018/hyperlinkcolor" val="tx"/>
                    </a:ext>
                  </a:extLst>
                </a:hlinkClick>
              </a:rPr>
              <a:t>seed</a:t>
            </a:r>
            <a:endParaRPr lang="en-US" sz="1050" dirty="0">
              <a:solidFill>
                <a:schemeClr val="bg1">
                  <a:lumMod val="75000"/>
                </a:schemeClr>
              </a:solidFill>
            </a:endParaRPr>
          </a:p>
        </p:txBody>
      </p:sp>
      <p:pic>
        <p:nvPicPr>
          <p:cNvPr id="7" name="Picture 6" descr="Image result for cactus seeds">
            <a:extLst>
              <a:ext uri="{FF2B5EF4-FFF2-40B4-BE49-F238E27FC236}">
                <a16:creationId xmlns:a16="http://schemas.microsoft.com/office/drawing/2014/main" id="{AF4D597A-640C-4815-83A0-9C8373C1E70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644"/>
          <a:stretch/>
        </p:blipFill>
        <p:spPr bwMode="auto">
          <a:xfrm>
            <a:off x="8457297" y="3217761"/>
            <a:ext cx="3395640" cy="218650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9FEBCE82-63D1-42EE-9E1B-DC9D2B301D05}"/>
              </a:ext>
            </a:extLst>
          </p:cNvPr>
          <p:cNvSpPr/>
          <p:nvPr/>
        </p:nvSpPr>
        <p:spPr>
          <a:xfrm rot="5400000">
            <a:off x="7885520" y="4940555"/>
            <a:ext cx="465791" cy="1571736"/>
          </a:xfrm>
          <a:prstGeom prst="rightBrace">
            <a:avLst>
              <a:gd name="adj1" fmla="val 7591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6FB57591-E784-47A7-8A01-F88DEAF9FC44}"/>
              </a:ext>
            </a:extLst>
          </p:cNvPr>
          <p:cNvSpPr/>
          <p:nvPr/>
        </p:nvSpPr>
        <p:spPr>
          <a:xfrm rot="5400000">
            <a:off x="3902760" y="4933197"/>
            <a:ext cx="465791" cy="1571736"/>
          </a:xfrm>
          <a:prstGeom prst="rightBrace">
            <a:avLst>
              <a:gd name="adj1" fmla="val 7591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972A36D-FD25-4E75-AB75-6C214A613804}"/>
              </a:ext>
            </a:extLst>
          </p:cNvPr>
          <p:cNvSpPr txBox="1"/>
          <p:nvPr/>
        </p:nvSpPr>
        <p:spPr>
          <a:xfrm>
            <a:off x="3879272" y="5868075"/>
            <a:ext cx="734291" cy="1015663"/>
          </a:xfrm>
          <a:prstGeom prst="rect">
            <a:avLst/>
          </a:prstGeom>
          <a:noFill/>
        </p:spPr>
        <p:txBody>
          <a:bodyPr wrap="square" rtlCol="0">
            <a:spAutoFit/>
          </a:bodyPr>
          <a:lstStyle/>
          <a:p>
            <a:r>
              <a:rPr lang="en-US" sz="6000" dirty="0">
                <a:latin typeface="+mj-lt"/>
              </a:rPr>
              <a:t>?</a:t>
            </a:r>
          </a:p>
        </p:txBody>
      </p:sp>
      <p:sp>
        <p:nvSpPr>
          <p:cNvPr id="13" name="TextBox 12">
            <a:extLst>
              <a:ext uri="{FF2B5EF4-FFF2-40B4-BE49-F238E27FC236}">
                <a16:creationId xmlns:a16="http://schemas.microsoft.com/office/drawing/2014/main" id="{347CF88B-8FB1-4024-830B-FDF31B44ADEE}"/>
              </a:ext>
            </a:extLst>
          </p:cNvPr>
          <p:cNvSpPr txBox="1"/>
          <p:nvPr/>
        </p:nvSpPr>
        <p:spPr>
          <a:xfrm>
            <a:off x="7896787" y="5868442"/>
            <a:ext cx="734291" cy="1015663"/>
          </a:xfrm>
          <a:prstGeom prst="rect">
            <a:avLst/>
          </a:prstGeom>
          <a:noFill/>
        </p:spPr>
        <p:txBody>
          <a:bodyPr wrap="square" rtlCol="0">
            <a:spAutoFit/>
          </a:bodyPr>
          <a:lstStyle/>
          <a:p>
            <a:r>
              <a:rPr lang="en-US" sz="6000" dirty="0">
                <a:latin typeface="+mj-lt"/>
              </a:rPr>
              <a:t>?</a:t>
            </a:r>
          </a:p>
        </p:txBody>
      </p:sp>
    </p:spTree>
    <p:extLst>
      <p:ext uri="{BB962C8B-B14F-4D97-AF65-F5344CB8AC3E}">
        <p14:creationId xmlns:p14="http://schemas.microsoft.com/office/powerpoint/2010/main" val="82971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775F-5C2E-46DC-844D-778FED6EF0B3}"/>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0CAB85E1-681A-44C2-8F58-F847FC1EA3AC}"/>
              </a:ext>
            </a:extLst>
          </p:cNvPr>
          <p:cNvSpPr>
            <a:spLocks noGrp="1"/>
          </p:cNvSpPr>
          <p:nvPr>
            <p:ph idx="1"/>
          </p:nvPr>
        </p:nvSpPr>
        <p:spPr/>
        <p:txBody>
          <a:bodyPr>
            <a:normAutofit fontScale="92500" lnSpcReduction="10000"/>
          </a:bodyPr>
          <a:lstStyle/>
          <a:p>
            <a:pPr marL="457200" lvl="1" indent="0">
              <a:buNone/>
            </a:pPr>
            <a:r>
              <a:rPr lang="en-US" sz="2800" dirty="0">
                <a:latin typeface="+mj-lt"/>
              </a:rPr>
              <a:t>Are reproductive outputs in </a:t>
            </a:r>
            <a:r>
              <a:rPr lang="en-US" sz="2800" i="1" dirty="0">
                <a:latin typeface="+mj-lt"/>
              </a:rPr>
              <a:t>Cactaceae</a:t>
            </a:r>
            <a:r>
              <a:rPr lang="en-US" sz="2800" dirty="0">
                <a:latin typeface="+mj-lt"/>
              </a:rPr>
              <a:t> (flowers, fruits, and seeds) correlated? </a:t>
            </a:r>
          </a:p>
          <a:p>
            <a:pPr marL="457200" lvl="1" indent="0">
              <a:buNone/>
            </a:pPr>
            <a:endParaRPr lang="en-US" sz="2800" dirty="0">
              <a:latin typeface="+mj-lt"/>
            </a:endParaRPr>
          </a:p>
          <a:p>
            <a:pPr marL="457200" lvl="1" indent="0">
              <a:buNone/>
            </a:pPr>
            <a:r>
              <a:rPr lang="en-US" sz="2800" dirty="0">
                <a:latin typeface="+mj-lt"/>
              </a:rPr>
              <a:t>How does </a:t>
            </a:r>
            <a:r>
              <a:rPr lang="en-US" sz="2800" i="1" dirty="0">
                <a:latin typeface="+mj-lt"/>
              </a:rPr>
              <a:t>Cactaceae</a:t>
            </a:r>
            <a:r>
              <a:rPr lang="en-US" sz="2800" dirty="0">
                <a:latin typeface="+mj-lt"/>
              </a:rPr>
              <a:t> phylogenetic distance related to reproductive output? </a:t>
            </a:r>
          </a:p>
          <a:p>
            <a:pPr marL="457200" lvl="1" indent="0">
              <a:buNone/>
            </a:pPr>
            <a:endParaRPr lang="en-US" sz="2800" dirty="0">
              <a:latin typeface="+mj-lt"/>
            </a:endParaRPr>
          </a:p>
          <a:p>
            <a:pPr marL="457200" lvl="1" indent="0">
              <a:buNone/>
            </a:pPr>
            <a:r>
              <a:rPr lang="en-US" sz="2800" dirty="0">
                <a:latin typeface="+mj-lt"/>
              </a:rPr>
              <a:t>Where are </a:t>
            </a:r>
            <a:r>
              <a:rPr lang="en-US" sz="2800" i="1" dirty="0">
                <a:latin typeface="+mj-lt"/>
              </a:rPr>
              <a:t>Cactaceae</a:t>
            </a:r>
            <a:r>
              <a:rPr lang="en-US" sz="2800" dirty="0">
                <a:latin typeface="+mj-lt"/>
              </a:rPr>
              <a:t> reproductive studies relative to native and nonnative </a:t>
            </a:r>
            <a:r>
              <a:rPr lang="en-US" sz="2800" i="1" dirty="0">
                <a:latin typeface="+mj-lt"/>
              </a:rPr>
              <a:t>Cactaceae</a:t>
            </a:r>
            <a:r>
              <a:rPr lang="en-US" sz="2800" dirty="0">
                <a:latin typeface="+mj-lt"/>
              </a:rPr>
              <a:t> locations? </a:t>
            </a:r>
          </a:p>
          <a:p>
            <a:pPr marL="457200" lvl="1" indent="0">
              <a:buNone/>
            </a:pPr>
            <a:endParaRPr lang="en-US" sz="2800" dirty="0">
              <a:latin typeface="+mj-lt"/>
            </a:endParaRPr>
          </a:p>
          <a:p>
            <a:pPr marL="457200" lvl="1" indent="0">
              <a:buNone/>
            </a:pPr>
            <a:r>
              <a:rPr lang="en-US" sz="2800" dirty="0">
                <a:latin typeface="+mj-lt"/>
              </a:rPr>
              <a:t>What research gaps exist in </a:t>
            </a:r>
            <a:r>
              <a:rPr lang="en-US" sz="2800" i="1" dirty="0">
                <a:latin typeface="+mj-lt"/>
              </a:rPr>
              <a:t>Cactaceae</a:t>
            </a:r>
            <a:r>
              <a:rPr lang="en-US" sz="2800" dirty="0">
                <a:latin typeface="+mj-lt"/>
              </a:rPr>
              <a:t> allocation research, and what opportunities for agro-eco interdisciplinary work have been unexplored?</a:t>
            </a:r>
          </a:p>
        </p:txBody>
      </p:sp>
    </p:spTree>
    <p:extLst>
      <p:ext uri="{BB962C8B-B14F-4D97-AF65-F5344CB8AC3E}">
        <p14:creationId xmlns:p14="http://schemas.microsoft.com/office/powerpoint/2010/main" val="429266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F0FD-0FC5-401B-B3F5-B9D34E88ADE4}"/>
              </a:ext>
            </a:extLst>
          </p:cNvPr>
          <p:cNvSpPr>
            <a:spLocks noGrp="1"/>
          </p:cNvSpPr>
          <p:nvPr>
            <p:ph type="title"/>
          </p:nvPr>
        </p:nvSpPr>
        <p:spPr>
          <a:xfrm>
            <a:off x="673308" y="290174"/>
            <a:ext cx="10515600" cy="1325563"/>
          </a:xfrm>
        </p:spPr>
        <p:txBody>
          <a:bodyPr/>
          <a:lstStyle/>
          <a:p>
            <a:r>
              <a:rPr lang="en-US" dirty="0"/>
              <a:t>Methods</a:t>
            </a:r>
          </a:p>
        </p:txBody>
      </p:sp>
      <p:sp>
        <p:nvSpPr>
          <p:cNvPr id="5" name="TextBox 4">
            <a:extLst>
              <a:ext uri="{FF2B5EF4-FFF2-40B4-BE49-F238E27FC236}">
                <a16:creationId xmlns:a16="http://schemas.microsoft.com/office/drawing/2014/main" id="{E6F20A75-045B-4FBD-8B11-323D7C573F0A}"/>
              </a:ext>
            </a:extLst>
          </p:cNvPr>
          <p:cNvSpPr txBox="1"/>
          <p:nvPr/>
        </p:nvSpPr>
        <p:spPr>
          <a:xfrm>
            <a:off x="779486" y="1551485"/>
            <a:ext cx="4557011" cy="4247317"/>
          </a:xfrm>
          <a:prstGeom prst="rect">
            <a:avLst/>
          </a:prstGeom>
          <a:noFill/>
        </p:spPr>
        <p:txBody>
          <a:bodyPr wrap="square" rtlCol="0">
            <a:spAutoFit/>
          </a:bodyPr>
          <a:lstStyle/>
          <a:p>
            <a:r>
              <a:rPr lang="en-US" sz="2800" dirty="0">
                <a:latin typeface="+mj-lt"/>
              </a:rPr>
              <a:t>Completed:</a:t>
            </a:r>
          </a:p>
          <a:p>
            <a:pPr marL="457200" indent="-457200">
              <a:buFont typeface="Arial" panose="020B0604020202020204" pitchFamily="34" charset="0"/>
              <a:buChar char="•"/>
            </a:pPr>
            <a:r>
              <a:rPr lang="en-US" sz="2800" dirty="0">
                <a:latin typeface="+mj-lt"/>
              </a:rPr>
              <a:t>Systematic Review</a:t>
            </a:r>
          </a:p>
          <a:p>
            <a:pPr marL="457200" indent="-457200">
              <a:buFont typeface="Arial" panose="020B0604020202020204" pitchFamily="34" charset="0"/>
              <a:buChar char="•"/>
            </a:pPr>
            <a:r>
              <a:rPr lang="en-US" sz="2800" dirty="0">
                <a:latin typeface="+mj-lt"/>
              </a:rPr>
              <a:t>Web of Science</a:t>
            </a:r>
          </a:p>
          <a:p>
            <a:endParaRPr lang="en-US" sz="2800" dirty="0">
              <a:latin typeface="+mj-lt"/>
            </a:endParaRPr>
          </a:p>
          <a:p>
            <a:r>
              <a:rPr lang="en-US" sz="2800" dirty="0">
                <a:latin typeface="+mj-lt"/>
              </a:rPr>
              <a:t>Future:</a:t>
            </a:r>
          </a:p>
          <a:p>
            <a:pPr marL="457200" indent="-457200">
              <a:buFont typeface="Arial" panose="020B0604020202020204" pitchFamily="34" charset="0"/>
              <a:buChar char="•"/>
            </a:pPr>
            <a:r>
              <a:rPr lang="en-US" sz="2800" dirty="0">
                <a:latin typeface="+mj-lt"/>
              </a:rPr>
              <a:t>Older papers</a:t>
            </a:r>
          </a:p>
          <a:p>
            <a:pPr marL="457200" indent="-457200">
              <a:buFont typeface="Arial" panose="020B0604020202020204" pitchFamily="34" charset="0"/>
              <a:buChar char="•"/>
            </a:pPr>
            <a:r>
              <a:rPr lang="en-US" sz="2800" dirty="0">
                <a:latin typeface="+mj-lt"/>
              </a:rPr>
              <a:t>TRY Plant Traits database</a:t>
            </a:r>
          </a:p>
          <a:p>
            <a:pPr marL="457200" indent="-457200">
              <a:buFont typeface="Arial" panose="020B0604020202020204" pitchFamily="34" charset="0"/>
              <a:buChar char="•"/>
            </a:pPr>
            <a:r>
              <a:rPr lang="en-US" sz="2800" dirty="0">
                <a:latin typeface="+mj-lt"/>
              </a:rPr>
              <a:t>Analyze in R package “</a:t>
            </a:r>
            <a:r>
              <a:rPr lang="en-US" sz="2800" dirty="0" err="1">
                <a:latin typeface="+mj-lt"/>
              </a:rPr>
              <a:t>metafor</a:t>
            </a:r>
            <a:r>
              <a:rPr lang="en-US" sz="2800" dirty="0">
                <a:latin typeface="+mj-lt"/>
              </a:rPr>
              <a:t>” </a:t>
            </a:r>
          </a:p>
          <a:p>
            <a:endParaRPr lang="en-US" dirty="0"/>
          </a:p>
        </p:txBody>
      </p:sp>
      <p:graphicFrame>
        <p:nvGraphicFramePr>
          <p:cNvPr id="3" name="Table 2">
            <a:extLst>
              <a:ext uri="{FF2B5EF4-FFF2-40B4-BE49-F238E27FC236}">
                <a16:creationId xmlns:a16="http://schemas.microsoft.com/office/drawing/2014/main" id="{5C6D8E9C-4E76-488F-AED9-4D52FCF02ADD}"/>
              </a:ext>
            </a:extLst>
          </p:cNvPr>
          <p:cNvGraphicFramePr>
            <a:graphicFrameLocks noGrp="1"/>
          </p:cNvGraphicFramePr>
          <p:nvPr>
            <p:extLst>
              <p:ext uri="{D42A27DB-BD31-4B8C-83A1-F6EECF244321}">
                <p14:modId xmlns:p14="http://schemas.microsoft.com/office/powerpoint/2010/main" val="1905722173"/>
              </p:ext>
            </p:extLst>
          </p:nvPr>
        </p:nvGraphicFramePr>
        <p:xfrm>
          <a:off x="4838701" y="952954"/>
          <a:ext cx="7061199" cy="5137690"/>
        </p:xfrm>
        <a:graphic>
          <a:graphicData uri="http://schemas.openxmlformats.org/drawingml/2006/table">
            <a:tbl>
              <a:tblPr>
                <a:tableStyleId>{2D5ABB26-0587-4C30-8999-92F81FD0307C}</a:tableStyleId>
              </a:tblPr>
              <a:tblGrid>
                <a:gridCol w="685799">
                  <a:extLst>
                    <a:ext uri="{9D8B030D-6E8A-4147-A177-3AD203B41FA5}">
                      <a16:colId xmlns:a16="http://schemas.microsoft.com/office/drawing/2014/main" val="1673972373"/>
                    </a:ext>
                  </a:extLst>
                </a:gridCol>
                <a:gridCol w="3028786">
                  <a:extLst>
                    <a:ext uri="{9D8B030D-6E8A-4147-A177-3AD203B41FA5}">
                      <a16:colId xmlns:a16="http://schemas.microsoft.com/office/drawing/2014/main" val="3390809710"/>
                    </a:ext>
                  </a:extLst>
                </a:gridCol>
                <a:gridCol w="418327">
                  <a:extLst>
                    <a:ext uri="{9D8B030D-6E8A-4147-A177-3AD203B41FA5}">
                      <a16:colId xmlns:a16="http://schemas.microsoft.com/office/drawing/2014/main" val="1060369239"/>
                    </a:ext>
                  </a:extLst>
                </a:gridCol>
                <a:gridCol w="2928287">
                  <a:extLst>
                    <a:ext uri="{9D8B030D-6E8A-4147-A177-3AD203B41FA5}">
                      <a16:colId xmlns:a16="http://schemas.microsoft.com/office/drawing/2014/main" val="3852403637"/>
                    </a:ext>
                  </a:extLst>
                </a:gridCol>
              </a:tblGrid>
              <a:tr h="443304">
                <a:tc>
                  <a:txBody>
                    <a:bodyPr/>
                    <a:lstStyle/>
                    <a:p>
                      <a:pPr marL="0" marR="0" algn="ctr">
                        <a:lnSpc>
                          <a:spcPct val="107000"/>
                        </a:lnSpc>
                        <a:spcBef>
                          <a:spcPts val="0"/>
                        </a:spcBef>
                        <a:spcAft>
                          <a:spcPts val="600"/>
                        </a:spcAft>
                      </a:pPr>
                      <a:r>
                        <a:rPr lang="en-US" sz="1800" dirty="0">
                          <a:effectLst/>
                          <a:latin typeface="+mj-lt"/>
                        </a:rPr>
                        <a:t>Search</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Terms</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Hits</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Refines</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280682"/>
                  </a:ext>
                </a:extLst>
              </a:tr>
              <a:tr h="443304">
                <a:tc>
                  <a:txBody>
                    <a:bodyPr/>
                    <a:lstStyle/>
                    <a:p>
                      <a:pPr marL="0" marR="0" algn="ctr">
                        <a:lnSpc>
                          <a:spcPct val="107000"/>
                        </a:lnSpc>
                        <a:spcBef>
                          <a:spcPts val="0"/>
                        </a:spcBef>
                        <a:spcAft>
                          <a:spcPts val="600"/>
                        </a:spcAft>
                      </a:pPr>
                      <a:r>
                        <a:rPr lang="en-US" sz="1800">
                          <a:effectLst/>
                          <a:latin typeface="+mj-lt"/>
                        </a:rPr>
                        <a:t>1</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cact*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25</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2031265"/>
                  </a:ext>
                </a:extLst>
              </a:tr>
              <a:tr h="443304">
                <a:tc>
                  <a:txBody>
                    <a:bodyPr/>
                    <a:lstStyle/>
                    <a:p>
                      <a:pPr marL="0" marR="0" algn="ctr">
                        <a:lnSpc>
                          <a:spcPct val="107000"/>
                        </a:lnSpc>
                        <a:spcBef>
                          <a:spcPts val="0"/>
                        </a:spcBef>
                        <a:spcAft>
                          <a:spcPts val="600"/>
                        </a:spcAft>
                      </a:pPr>
                      <a:r>
                        <a:rPr lang="en-US" sz="1800">
                          <a:effectLst/>
                          <a:latin typeface="+mj-lt"/>
                        </a:rPr>
                        <a:t>2</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fruit* and size</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63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827802889"/>
                  </a:ext>
                </a:extLst>
              </a:tr>
              <a:tr h="443304">
                <a:tc>
                  <a:txBody>
                    <a:bodyPr/>
                    <a:lstStyle/>
                    <a:p>
                      <a:pPr marL="0" marR="0" algn="ctr">
                        <a:lnSpc>
                          <a:spcPct val="107000"/>
                        </a:lnSpc>
                        <a:spcBef>
                          <a:spcPts val="0"/>
                        </a:spcBef>
                        <a:spcAft>
                          <a:spcPts val="600"/>
                        </a:spcAft>
                      </a:pPr>
                      <a:r>
                        <a:rPr lang="en-US" sz="1800">
                          <a:effectLst/>
                          <a:latin typeface="+mj-lt"/>
                        </a:rPr>
                        <a:t>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seed and fruit*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110</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 articles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997703795"/>
                  </a:ext>
                </a:extLst>
              </a:tr>
              <a:tr h="443304">
                <a:tc>
                  <a:txBody>
                    <a:bodyPr/>
                    <a:lstStyle/>
                    <a:p>
                      <a:pPr marL="0" marR="0" algn="ctr">
                        <a:lnSpc>
                          <a:spcPct val="107000"/>
                        </a:lnSpc>
                        <a:spcBef>
                          <a:spcPts val="0"/>
                        </a:spcBef>
                        <a:spcAft>
                          <a:spcPts val="600"/>
                        </a:spcAft>
                      </a:pPr>
                      <a:r>
                        <a:rPr lang="en-US" sz="1800">
                          <a:effectLst/>
                          <a:latin typeface="+mj-lt"/>
                        </a:rPr>
                        <a:t>4</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seed and size</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53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256584108"/>
                  </a:ext>
                </a:extLst>
              </a:tr>
              <a:tr h="443304">
                <a:tc>
                  <a:txBody>
                    <a:bodyPr/>
                    <a:lstStyle/>
                    <a:p>
                      <a:pPr marL="0" marR="0" algn="ctr">
                        <a:lnSpc>
                          <a:spcPct val="107000"/>
                        </a:lnSpc>
                        <a:spcBef>
                          <a:spcPts val="0"/>
                        </a:spcBef>
                        <a:spcAft>
                          <a:spcPts val="600"/>
                        </a:spcAft>
                      </a:pPr>
                      <a:r>
                        <a:rPr lang="en-US" sz="1800">
                          <a:effectLst/>
                          <a:latin typeface="+mj-lt"/>
                        </a:rPr>
                        <a:t>5</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fruit* and seed and size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69</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2187873278"/>
                  </a:ext>
                </a:extLst>
              </a:tr>
              <a:tr h="443304">
                <a:tc>
                  <a:txBody>
                    <a:bodyPr/>
                    <a:lstStyle/>
                    <a:p>
                      <a:pPr marL="0" marR="0" algn="ctr">
                        <a:lnSpc>
                          <a:spcPct val="107000"/>
                        </a:lnSpc>
                        <a:spcBef>
                          <a:spcPts val="0"/>
                        </a:spcBef>
                        <a:spcAft>
                          <a:spcPts val="600"/>
                        </a:spcAft>
                      </a:pPr>
                      <a:r>
                        <a:rPr lang="en-US" sz="1800">
                          <a:effectLst/>
                          <a:latin typeface="+mj-lt"/>
                        </a:rPr>
                        <a:t>6</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size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10</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235706461"/>
                  </a:ext>
                </a:extLst>
              </a:tr>
              <a:tr h="443304">
                <a:tc>
                  <a:txBody>
                    <a:bodyPr/>
                    <a:lstStyle/>
                    <a:p>
                      <a:pPr marL="0" marR="0" algn="ctr">
                        <a:lnSpc>
                          <a:spcPct val="107000"/>
                        </a:lnSpc>
                        <a:spcBef>
                          <a:spcPts val="0"/>
                        </a:spcBef>
                        <a:spcAft>
                          <a:spcPts val="600"/>
                        </a:spcAft>
                      </a:pPr>
                      <a:r>
                        <a:rPr lang="en-US" sz="1800">
                          <a:effectLst/>
                          <a:latin typeface="+mj-lt"/>
                        </a:rPr>
                        <a:t>7</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fruit and agricultur*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18</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798553885"/>
                  </a:ext>
                </a:extLst>
              </a:tr>
              <a:tr h="443304">
                <a:tc>
                  <a:txBody>
                    <a:bodyPr/>
                    <a:lstStyle/>
                    <a:p>
                      <a:pPr marL="0" marR="0" algn="ctr">
                        <a:lnSpc>
                          <a:spcPct val="107000"/>
                        </a:lnSpc>
                        <a:spcBef>
                          <a:spcPts val="0"/>
                        </a:spcBef>
                        <a:spcAft>
                          <a:spcPts val="600"/>
                        </a:spcAft>
                      </a:pPr>
                      <a:r>
                        <a:rPr lang="en-US" sz="1800">
                          <a:effectLst/>
                          <a:latin typeface="+mj-lt"/>
                        </a:rPr>
                        <a:t>8</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flower*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127</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2016335066"/>
                  </a:ext>
                </a:extLst>
              </a:tr>
              <a:tr h="443304">
                <a:tc>
                  <a:txBody>
                    <a:bodyPr/>
                    <a:lstStyle/>
                    <a:p>
                      <a:pPr marL="0" marR="0" algn="ctr">
                        <a:lnSpc>
                          <a:spcPct val="107000"/>
                        </a:lnSpc>
                        <a:spcBef>
                          <a:spcPts val="0"/>
                        </a:spcBef>
                        <a:spcAft>
                          <a:spcPts val="600"/>
                        </a:spcAft>
                      </a:pPr>
                      <a:r>
                        <a:rPr lang="en-US" sz="1800">
                          <a:effectLst/>
                          <a:latin typeface="+mj-lt"/>
                        </a:rPr>
                        <a:t>9</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flower* and agricultur*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5</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323915641"/>
                  </a:ext>
                </a:extLst>
              </a:tr>
              <a:tr h="443304">
                <a:tc>
                  <a:txBody>
                    <a:bodyPr/>
                    <a:lstStyle/>
                    <a:p>
                      <a:pPr marL="0" marR="0" algn="ctr">
                        <a:lnSpc>
                          <a:spcPct val="107000"/>
                        </a:lnSpc>
                        <a:spcBef>
                          <a:spcPts val="0"/>
                        </a:spcBef>
                        <a:spcAft>
                          <a:spcPts val="600"/>
                        </a:spcAft>
                      </a:pPr>
                      <a:r>
                        <a:rPr lang="en-US" sz="1800">
                          <a:effectLst/>
                          <a:latin typeface="+mj-lt"/>
                        </a:rPr>
                        <a:t> </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total</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424</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 </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2610315"/>
                  </a:ext>
                </a:extLst>
              </a:tr>
            </a:tbl>
          </a:graphicData>
        </a:graphic>
      </p:graphicFrame>
    </p:spTree>
    <p:extLst>
      <p:ext uri="{BB962C8B-B14F-4D97-AF65-F5344CB8AC3E}">
        <p14:creationId xmlns:p14="http://schemas.microsoft.com/office/powerpoint/2010/main" val="781511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9467A6-0843-4013-A32C-100AA74D1EAE}"/>
              </a:ext>
            </a:extLst>
          </p:cNvPr>
          <p:cNvPicPr/>
          <p:nvPr/>
        </p:nvPicPr>
        <p:blipFill rotWithShape="1">
          <a:blip r:embed="rId2"/>
          <a:srcRect r="8759"/>
          <a:stretch/>
        </p:blipFill>
        <p:spPr bwMode="auto">
          <a:xfrm>
            <a:off x="2932507" y="458027"/>
            <a:ext cx="6655993" cy="594194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A22970D9-14E6-4A02-9CD1-5C08DF29D53F}"/>
              </a:ext>
            </a:extLst>
          </p:cNvPr>
          <p:cNvSpPr/>
          <p:nvPr/>
        </p:nvSpPr>
        <p:spPr>
          <a:xfrm>
            <a:off x="4811343" y="5461750"/>
            <a:ext cx="1660577" cy="869429"/>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8F5175-98BC-49DF-811E-66891FD30CC4}"/>
              </a:ext>
            </a:extLst>
          </p:cNvPr>
          <p:cNvSpPr/>
          <p:nvPr/>
        </p:nvSpPr>
        <p:spPr>
          <a:xfrm>
            <a:off x="4218815" y="4577622"/>
            <a:ext cx="2837305" cy="451578"/>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CF4F88-5B2F-4B50-A9E3-E376E03F8A54}"/>
              </a:ext>
            </a:extLst>
          </p:cNvPr>
          <p:cNvSpPr/>
          <p:nvPr/>
        </p:nvSpPr>
        <p:spPr>
          <a:xfrm>
            <a:off x="4435423" y="1686560"/>
            <a:ext cx="2427657" cy="451578"/>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531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420BA-3271-4097-87EC-0F92B8BDF411}"/>
              </a:ext>
            </a:extLst>
          </p:cNvPr>
          <p:cNvSpPr>
            <a:spLocks noGrp="1"/>
          </p:cNvSpPr>
          <p:nvPr>
            <p:ph type="title"/>
          </p:nvPr>
        </p:nvSpPr>
        <p:spPr/>
        <p:txBody>
          <a:bodyPr/>
          <a:lstStyle/>
          <a:p>
            <a:r>
              <a:rPr lang="en-US" dirty="0"/>
              <a:t>Preliminary Results</a:t>
            </a:r>
          </a:p>
        </p:txBody>
      </p:sp>
      <p:pic>
        <p:nvPicPr>
          <p:cNvPr id="4" name="Picture">
            <a:extLst>
              <a:ext uri="{FF2B5EF4-FFF2-40B4-BE49-F238E27FC236}">
                <a16:creationId xmlns:a16="http://schemas.microsoft.com/office/drawing/2014/main" id="{711AA459-EA1A-454B-80BA-32871C6C6F0E}"/>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886777" y="1416257"/>
            <a:ext cx="6077341" cy="4911725"/>
          </a:xfrm>
          <a:prstGeom prst="rect">
            <a:avLst/>
          </a:prstGeom>
          <a:noFill/>
          <a:ln w="9525">
            <a:noFill/>
            <a:headEnd/>
            <a:tailEnd/>
          </a:ln>
        </p:spPr>
      </p:pic>
    </p:spTree>
    <p:extLst>
      <p:ext uri="{BB962C8B-B14F-4D97-AF65-F5344CB8AC3E}">
        <p14:creationId xmlns:p14="http://schemas.microsoft.com/office/powerpoint/2010/main" val="182360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5BED-E165-4701-8938-C3F554D92E94}"/>
              </a:ext>
            </a:extLst>
          </p:cNvPr>
          <p:cNvSpPr>
            <a:spLocks noGrp="1"/>
          </p:cNvSpPr>
          <p:nvPr>
            <p:ph type="title"/>
          </p:nvPr>
        </p:nvSpPr>
        <p:spPr/>
        <p:txBody>
          <a:bodyPr/>
          <a:lstStyle/>
          <a:p>
            <a:r>
              <a:rPr lang="en-US" dirty="0"/>
              <a:t>Preliminary Results</a:t>
            </a:r>
          </a:p>
        </p:txBody>
      </p:sp>
      <p:pic>
        <p:nvPicPr>
          <p:cNvPr id="4" name="Picture 3">
            <a:extLst>
              <a:ext uri="{FF2B5EF4-FFF2-40B4-BE49-F238E27FC236}">
                <a16:creationId xmlns:a16="http://schemas.microsoft.com/office/drawing/2014/main" id="{2B1B092A-DEBD-4B83-8483-918E4DB4D9D0}"/>
              </a:ext>
            </a:extLst>
          </p:cNvPr>
          <p:cNvPicPr/>
          <p:nvPr/>
        </p:nvPicPr>
        <p:blipFill rotWithShape="1">
          <a:blip r:embed="rId3"/>
          <a:srcRect b="49912"/>
          <a:stretch/>
        </p:blipFill>
        <p:spPr>
          <a:xfrm>
            <a:off x="261932" y="1690687"/>
            <a:ext cx="5834068" cy="4548967"/>
          </a:xfrm>
          <a:prstGeom prst="rect">
            <a:avLst/>
          </a:prstGeom>
        </p:spPr>
      </p:pic>
      <p:pic>
        <p:nvPicPr>
          <p:cNvPr id="5" name="Picture 4">
            <a:extLst>
              <a:ext uri="{FF2B5EF4-FFF2-40B4-BE49-F238E27FC236}">
                <a16:creationId xmlns:a16="http://schemas.microsoft.com/office/drawing/2014/main" id="{8CCED2ED-048F-415C-AF0C-D0C05F87F89C}"/>
              </a:ext>
            </a:extLst>
          </p:cNvPr>
          <p:cNvPicPr/>
          <p:nvPr/>
        </p:nvPicPr>
        <p:blipFill rotWithShape="1">
          <a:blip r:embed="rId3"/>
          <a:srcRect t="48240"/>
          <a:stretch/>
        </p:blipFill>
        <p:spPr>
          <a:xfrm>
            <a:off x="6297972" y="1690687"/>
            <a:ext cx="5834068" cy="4005575"/>
          </a:xfrm>
          <a:prstGeom prst="rect">
            <a:avLst/>
          </a:prstGeom>
        </p:spPr>
      </p:pic>
    </p:spTree>
    <p:extLst>
      <p:ext uri="{BB962C8B-B14F-4D97-AF65-F5344CB8AC3E}">
        <p14:creationId xmlns:p14="http://schemas.microsoft.com/office/powerpoint/2010/main" val="2859129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DA46-383F-49CC-A41A-98CC88065272}"/>
              </a:ext>
            </a:extLst>
          </p:cNvPr>
          <p:cNvSpPr>
            <a:spLocks noGrp="1"/>
          </p:cNvSpPr>
          <p:nvPr>
            <p:ph type="title"/>
          </p:nvPr>
        </p:nvSpPr>
        <p:spPr/>
        <p:txBody>
          <a:bodyPr/>
          <a:lstStyle/>
          <a:p>
            <a:r>
              <a:rPr lang="en-US" dirty="0"/>
              <a:t>Preliminary Results</a:t>
            </a:r>
          </a:p>
        </p:txBody>
      </p:sp>
      <p:pic>
        <p:nvPicPr>
          <p:cNvPr id="4" name="Picture 3">
            <a:extLst>
              <a:ext uri="{FF2B5EF4-FFF2-40B4-BE49-F238E27FC236}">
                <a16:creationId xmlns:a16="http://schemas.microsoft.com/office/drawing/2014/main" id="{B482A286-3AE5-45B5-B50D-027256EB119E}"/>
              </a:ext>
            </a:extLst>
          </p:cNvPr>
          <p:cNvPicPr/>
          <p:nvPr/>
        </p:nvPicPr>
        <p:blipFill>
          <a:blip r:embed="rId3"/>
          <a:stretch>
            <a:fillRect/>
          </a:stretch>
        </p:blipFill>
        <p:spPr>
          <a:xfrm>
            <a:off x="2871470" y="1690688"/>
            <a:ext cx="6449060" cy="4272915"/>
          </a:xfrm>
          <a:prstGeom prst="rect">
            <a:avLst/>
          </a:prstGeom>
        </p:spPr>
      </p:pic>
    </p:spTree>
    <p:extLst>
      <p:ext uri="{BB962C8B-B14F-4D97-AF65-F5344CB8AC3E}">
        <p14:creationId xmlns:p14="http://schemas.microsoft.com/office/powerpoint/2010/main" val="346313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AB0A-19DA-44E7-961A-9C8FB28A9D41}"/>
              </a:ext>
            </a:extLst>
          </p:cNvPr>
          <p:cNvSpPr>
            <a:spLocks noGrp="1"/>
          </p:cNvSpPr>
          <p:nvPr>
            <p:ph type="title"/>
          </p:nvPr>
        </p:nvSpPr>
        <p:spPr>
          <a:xfrm>
            <a:off x="838200" y="1113270"/>
            <a:ext cx="10515600" cy="1325563"/>
          </a:xfrm>
        </p:spPr>
        <p:txBody>
          <a:bodyPr>
            <a:normAutofit fontScale="90000"/>
          </a:bodyPr>
          <a:lstStyle/>
          <a:p>
            <a:r>
              <a:rPr lang="en-US" dirty="0"/>
              <a:t>Chapter 2: Linking Avian Double Mutualistic Interactions to </a:t>
            </a:r>
            <a:r>
              <a:rPr lang="en-US" i="1" dirty="0"/>
              <a:t>Cactaceae </a:t>
            </a:r>
            <a:r>
              <a:rPr lang="en-US" dirty="0"/>
              <a:t>Seed Dispersal and Facilitation</a:t>
            </a:r>
            <a:br>
              <a:rPr lang="en-US" dirty="0"/>
            </a:br>
            <a:endParaRPr lang="en-US" dirty="0"/>
          </a:p>
        </p:txBody>
      </p:sp>
      <p:sp>
        <p:nvSpPr>
          <p:cNvPr id="3" name="Content Placeholder 2">
            <a:extLst>
              <a:ext uri="{FF2B5EF4-FFF2-40B4-BE49-F238E27FC236}">
                <a16:creationId xmlns:a16="http://schemas.microsoft.com/office/drawing/2014/main" id="{0D6F620A-099E-4BCA-BBD4-A82126B14399}"/>
              </a:ext>
            </a:extLst>
          </p:cNvPr>
          <p:cNvSpPr>
            <a:spLocks noGrp="1"/>
          </p:cNvSpPr>
          <p:nvPr>
            <p:ph idx="1"/>
          </p:nvPr>
        </p:nvSpPr>
        <p:spPr>
          <a:xfrm>
            <a:off x="838200" y="2712316"/>
            <a:ext cx="10515600" cy="4351338"/>
          </a:xfrm>
        </p:spPr>
        <p:txBody>
          <a:bodyPr/>
          <a:lstStyle/>
          <a:p>
            <a:pPr marL="0" indent="0">
              <a:buNone/>
            </a:pPr>
            <a:r>
              <a:rPr lang="en-US" dirty="0">
                <a:latin typeface="+mj-lt"/>
              </a:rPr>
              <a:t>Purpose: The aim of this study is to determine the strength of this double mutualistic interaction between birds and a foundational species of cactus based on morphological characteristics of cactus individuals.</a:t>
            </a:r>
          </a:p>
          <a:p>
            <a:pPr marL="457200" lvl="1" indent="0">
              <a:buNone/>
            </a:pPr>
            <a:endParaRPr lang="en-US" dirty="0"/>
          </a:p>
        </p:txBody>
      </p:sp>
    </p:spTree>
    <p:extLst>
      <p:ext uri="{BB962C8B-B14F-4D97-AF65-F5344CB8AC3E}">
        <p14:creationId xmlns:p14="http://schemas.microsoft.com/office/powerpoint/2010/main" val="186005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D545-7A05-485D-8F69-A37F112B2218}"/>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091ECAD4-BBB0-45F7-BBE1-ED26C0CCA31C}"/>
              </a:ext>
            </a:extLst>
          </p:cNvPr>
          <p:cNvSpPr>
            <a:spLocks noGrp="1"/>
          </p:cNvSpPr>
          <p:nvPr>
            <p:ph idx="1"/>
          </p:nvPr>
        </p:nvSpPr>
        <p:spPr/>
        <p:txBody>
          <a:bodyPr/>
          <a:lstStyle/>
          <a:p>
            <a:pPr marL="457200" lvl="1" indent="0">
              <a:lnSpc>
                <a:spcPct val="100000"/>
              </a:lnSpc>
              <a:buNone/>
            </a:pPr>
            <a:r>
              <a:rPr lang="en-US" sz="2800" dirty="0">
                <a:latin typeface="+mj-lt"/>
              </a:rPr>
              <a:t>1.	 Are reproductive structures of cacti correlated with each other or with </a:t>
            </a:r>
            <a:r>
              <a:rPr lang="en-US" sz="2800" i="1" dirty="0">
                <a:latin typeface="+mj-lt"/>
              </a:rPr>
              <a:t>Cylindropuntia acanthocarpa</a:t>
            </a:r>
            <a:r>
              <a:rPr lang="en-US" sz="2800" dirty="0">
                <a:latin typeface="+mj-lt"/>
              </a:rPr>
              <a:t> volume? </a:t>
            </a:r>
          </a:p>
          <a:p>
            <a:pPr marL="457200" lvl="1" indent="0">
              <a:lnSpc>
                <a:spcPct val="100000"/>
              </a:lnSpc>
              <a:buNone/>
            </a:pPr>
            <a:r>
              <a:rPr lang="en-US" sz="2800" dirty="0">
                <a:latin typeface="+mj-lt"/>
              </a:rPr>
              <a:t>2.	 What Avian communities are associated with </a:t>
            </a:r>
            <a:r>
              <a:rPr lang="en-US" sz="2800" i="1" dirty="0">
                <a:latin typeface="+mj-lt"/>
              </a:rPr>
              <a:t>C. acanthocarpa</a:t>
            </a:r>
            <a:r>
              <a:rPr lang="en-US" sz="2800" dirty="0">
                <a:latin typeface="+mj-lt"/>
              </a:rPr>
              <a:t>? </a:t>
            </a:r>
          </a:p>
          <a:p>
            <a:pPr marL="457200" lvl="1" indent="0">
              <a:lnSpc>
                <a:spcPct val="100000"/>
              </a:lnSpc>
              <a:buNone/>
            </a:pPr>
            <a:r>
              <a:rPr lang="en-US" sz="2800" dirty="0">
                <a:latin typeface="+mj-lt"/>
              </a:rPr>
              <a:t>3. 	How strong are Avian-</a:t>
            </a:r>
            <a:r>
              <a:rPr lang="en-US" sz="2800" i="1" dirty="0">
                <a:latin typeface="+mj-lt"/>
              </a:rPr>
              <a:t>C. acanthocarpa</a:t>
            </a:r>
            <a:r>
              <a:rPr lang="en-US" sz="2800" dirty="0">
                <a:latin typeface="+mj-lt"/>
              </a:rPr>
              <a:t> double mutualistic interactions?</a:t>
            </a:r>
          </a:p>
          <a:p>
            <a:endParaRPr lang="en-US" dirty="0"/>
          </a:p>
        </p:txBody>
      </p:sp>
    </p:spTree>
    <p:extLst>
      <p:ext uri="{BB962C8B-B14F-4D97-AF65-F5344CB8AC3E}">
        <p14:creationId xmlns:p14="http://schemas.microsoft.com/office/powerpoint/2010/main" val="534961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46FCB8-8766-4F5F-A324-FFFD0DD15D00}"/>
              </a:ext>
            </a:extLst>
          </p:cNvPr>
          <p:cNvSpPr/>
          <p:nvPr/>
        </p:nvSpPr>
        <p:spPr>
          <a:xfrm>
            <a:off x="6912947" y="6642556"/>
            <a:ext cx="5592503" cy="215444"/>
          </a:xfrm>
          <a:prstGeom prst="rect">
            <a:avLst/>
          </a:prstGeom>
        </p:spPr>
        <p:txBody>
          <a:bodyPr wrap="square">
            <a:spAutoFit/>
          </a:bodyPr>
          <a:lstStyle/>
          <a:p>
            <a:r>
              <a:rPr lang="en-US" sz="800" dirty="0">
                <a:solidFill>
                  <a:schemeClr val="bg1">
                    <a:lumMod val="75000"/>
                  </a:schemeClr>
                </a:solidFill>
                <a:hlinkClick r:id="rId3">
                  <a:extLst>
                    <a:ext uri="{A12FA001-AC4F-418D-AE19-62706E023703}">
                      <ahyp:hlinkClr xmlns:ahyp="http://schemas.microsoft.com/office/drawing/2018/hyperlinkcolor" val="tx"/>
                    </a:ext>
                  </a:extLst>
                </a:hlinkClick>
              </a:rPr>
              <a:t>Shark and remora</a:t>
            </a:r>
            <a:r>
              <a:rPr lang="en-US" sz="800" dirty="0">
                <a:solidFill>
                  <a:schemeClr val="bg1">
                    <a:lumMod val="75000"/>
                  </a:schemeClr>
                </a:solidFill>
              </a:rPr>
              <a:t>, </a:t>
            </a:r>
            <a:r>
              <a:rPr lang="en-US" sz="800" dirty="0">
                <a:solidFill>
                  <a:schemeClr val="bg1">
                    <a:lumMod val="75000"/>
                  </a:schemeClr>
                </a:solidFill>
                <a:hlinkClick r:id="rId4">
                  <a:extLst>
                    <a:ext uri="{A12FA001-AC4F-418D-AE19-62706E023703}">
                      <ahyp:hlinkClr xmlns:ahyp="http://schemas.microsoft.com/office/drawing/2018/hyperlinkcolor" val="tx"/>
                    </a:ext>
                  </a:extLst>
                </a:hlinkClick>
              </a:rPr>
              <a:t>shrub and cactus</a:t>
            </a:r>
            <a:r>
              <a:rPr lang="en-US" sz="800" dirty="0">
                <a:solidFill>
                  <a:schemeClr val="bg1">
                    <a:lumMod val="75000"/>
                  </a:schemeClr>
                </a:solidFill>
              </a:rPr>
              <a:t>, </a:t>
            </a:r>
            <a:r>
              <a:rPr lang="en-US" sz="800" dirty="0">
                <a:solidFill>
                  <a:schemeClr val="bg1">
                    <a:lumMod val="75000"/>
                  </a:schemeClr>
                </a:solidFill>
                <a:hlinkClick r:id="rId5">
                  <a:extLst>
                    <a:ext uri="{A12FA001-AC4F-418D-AE19-62706E023703}">
                      <ahyp:hlinkClr xmlns:ahyp="http://schemas.microsoft.com/office/drawing/2018/hyperlinkcolor" val="tx"/>
                    </a:ext>
                  </a:extLst>
                </a:hlinkClick>
              </a:rPr>
              <a:t>clownfish and anemone</a:t>
            </a:r>
            <a:r>
              <a:rPr lang="en-US" sz="800" dirty="0">
                <a:solidFill>
                  <a:schemeClr val="bg1">
                    <a:lumMod val="75000"/>
                  </a:schemeClr>
                </a:solidFill>
              </a:rPr>
              <a:t>,, </a:t>
            </a:r>
            <a:r>
              <a:rPr lang="en-US" sz="800" dirty="0">
                <a:solidFill>
                  <a:schemeClr val="bg1">
                    <a:lumMod val="75000"/>
                  </a:schemeClr>
                </a:solidFill>
                <a:hlinkClick r:id="rId6">
                  <a:extLst>
                    <a:ext uri="{A12FA001-AC4F-418D-AE19-62706E023703}">
                      <ahyp:hlinkClr xmlns:ahyp="http://schemas.microsoft.com/office/drawing/2018/hyperlinkcolor" val="tx"/>
                    </a:ext>
                  </a:extLst>
                </a:hlinkClick>
              </a:rPr>
              <a:t>mycorrhizae</a:t>
            </a:r>
            <a:r>
              <a:rPr lang="en-US" sz="800" dirty="0">
                <a:solidFill>
                  <a:schemeClr val="bg1">
                    <a:lumMod val="75000"/>
                  </a:schemeClr>
                </a:solidFill>
              </a:rPr>
              <a:t>, </a:t>
            </a:r>
            <a:r>
              <a:rPr lang="en-US" sz="800" dirty="0">
                <a:solidFill>
                  <a:schemeClr val="bg1">
                    <a:lumMod val="75000"/>
                  </a:schemeClr>
                </a:solidFill>
                <a:hlinkClick r:id="rId7">
                  <a:extLst>
                    <a:ext uri="{A12FA001-AC4F-418D-AE19-62706E023703}">
                      <ahyp:hlinkClr xmlns:ahyp="http://schemas.microsoft.com/office/drawing/2018/hyperlinkcolor" val="tx"/>
                    </a:ext>
                  </a:extLst>
                </a:hlinkClick>
              </a:rPr>
              <a:t>bee and flower</a:t>
            </a:r>
            <a:r>
              <a:rPr lang="en-US" sz="800" dirty="0">
                <a:solidFill>
                  <a:schemeClr val="bg1">
                    <a:lumMod val="75000"/>
                  </a:schemeClr>
                </a:solidFill>
              </a:rPr>
              <a:t>, </a:t>
            </a:r>
            <a:r>
              <a:rPr lang="en-US" sz="800" dirty="0">
                <a:solidFill>
                  <a:schemeClr val="bg1">
                    <a:lumMod val="75000"/>
                  </a:schemeClr>
                </a:solidFill>
                <a:hlinkClick r:id="rId8">
                  <a:extLst>
                    <a:ext uri="{A12FA001-AC4F-418D-AE19-62706E023703}">
                      <ahyp:hlinkClr xmlns:ahyp="http://schemas.microsoft.com/office/drawing/2018/hyperlinkcolor" val="tx"/>
                    </a:ext>
                  </a:extLst>
                </a:hlinkClick>
              </a:rPr>
              <a:t>kelp, gastropod, and sea urchin</a:t>
            </a:r>
            <a:endParaRPr lang="en-US" sz="800" dirty="0">
              <a:solidFill>
                <a:schemeClr val="bg1">
                  <a:lumMod val="75000"/>
                </a:schemeClr>
              </a:solidFill>
            </a:endParaRPr>
          </a:p>
        </p:txBody>
      </p:sp>
      <p:pic>
        <p:nvPicPr>
          <p:cNvPr id="1028" name="Picture 4" descr="http://1.bp.blogspot.com/_EiX_YG_kjdk/S9Pi5p1tOOI/AAAAAAAAAyc/sGXSKNALF4k/s400/002.JPG">
            <a:extLst>
              <a:ext uri="{FF2B5EF4-FFF2-40B4-BE49-F238E27FC236}">
                <a16:creationId xmlns:a16="http://schemas.microsoft.com/office/drawing/2014/main" id="{973C84A6-02CC-479B-B240-1748F20F4E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3143" y="380458"/>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ee on flower">
            <a:extLst>
              <a:ext uri="{FF2B5EF4-FFF2-40B4-BE49-F238E27FC236}">
                <a16:creationId xmlns:a16="http://schemas.microsoft.com/office/drawing/2014/main" id="{570C907A-5A93-4FF3-8139-429A85ABBA2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165" r="1051"/>
          <a:stretch/>
        </p:blipFill>
        <p:spPr bwMode="auto">
          <a:xfrm>
            <a:off x="3423183" y="3420896"/>
            <a:ext cx="5127584" cy="2893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Ecklonia radiata and Phasianotrochus eximius">
            <a:extLst>
              <a:ext uri="{FF2B5EF4-FFF2-40B4-BE49-F238E27FC236}">
                <a16:creationId xmlns:a16="http://schemas.microsoft.com/office/drawing/2014/main" id="{91B4C532-3209-46ED-AEC2-5CEC1471466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504"/>
          <a:stretch/>
        </p:blipFill>
        <p:spPr bwMode="auto">
          <a:xfrm>
            <a:off x="8705758" y="3428999"/>
            <a:ext cx="3371704" cy="28866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clownfish">
            <a:extLst>
              <a:ext uri="{FF2B5EF4-FFF2-40B4-BE49-F238E27FC236}">
                <a16:creationId xmlns:a16="http://schemas.microsoft.com/office/drawing/2014/main" id="{43EF8F9A-40F1-4D25-A814-C1D25B6DE4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8485" y="380458"/>
            <a:ext cx="2886635" cy="28866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ycorrhizae">
            <a:extLst>
              <a:ext uri="{FF2B5EF4-FFF2-40B4-BE49-F238E27FC236}">
                <a16:creationId xmlns:a16="http://schemas.microsoft.com/office/drawing/2014/main" id="{60E2E073-DEDF-4078-BDDC-E6F3E4F9586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306" r="22942"/>
          <a:stretch/>
        </p:blipFill>
        <p:spPr bwMode="auto">
          <a:xfrm>
            <a:off x="114538" y="3428999"/>
            <a:ext cx="3153654" cy="28935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hark and remora">
            <a:extLst>
              <a:ext uri="{FF2B5EF4-FFF2-40B4-BE49-F238E27FC236}">
                <a16:creationId xmlns:a16="http://schemas.microsoft.com/office/drawing/2014/main" id="{D0F55C03-DBD3-4D9F-BED9-8C5D4688E9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7688" y="380751"/>
            <a:ext cx="4914618"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286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6F25-F731-4B59-8160-9771DC145DA6}"/>
              </a:ext>
            </a:extLst>
          </p:cNvPr>
          <p:cNvSpPr>
            <a:spLocks noGrp="1"/>
          </p:cNvSpPr>
          <p:nvPr>
            <p:ph type="title"/>
          </p:nvPr>
        </p:nvSpPr>
        <p:spPr/>
        <p:txBody>
          <a:bodyPr/>
          <a:lstStyle/>
          <a:p>
            <a:r>
              <a:rPr lang="en-US" dirty="0"/>
              <a:t>Hypothesis &amp; Predictions</a:t>
            </a:r>
          </a:p>
        </p:txBody>
      </p:sp>
      <p:sp>
        <p:nvSpPr>
          <p:cNvPr id="3" name="Content Placeholder 2">
            <a:extLst>
              <a:ext uri="{FF2B5EF4-FFF2-40B4-BE49-F238E27FC236}">
                <a16:creationId xmlns:a16="http://schemas.microsoft.com/office/drawing/2014/main" id="{F419683B-06EA-457A-887A-ACF097FB04D3}"/>
              </a:ext>
            </a:extLst>
          </p:cNvPr>
          <p:cNvSpPr>
            <a:spLocks noGrp="1"/>
          </p:cNvSpPr>
          <p:nvPr>
            <p:ph idx="1"/>
          </p:nvPr>
        </p:nvSpPr>
        <p:spPr>
          <a:xfrm>
            <a:off x="838200" y="2007951"/>
            <a:ext cx="4935391" cy="4351338"/>
          </a:xfrm>
        </p:spPr>
        <p:txBody>
          <a:bodyPr>
            <a:normAutofit/>
          </a:bodyPr>
          <a:lstStyle/>
          <a:p>
            <a:pPr marL="0" indent="0">
              <a:buNone/>
            </a:pPr>
            <a:r>
              <a:rPr lang="en-US" dirty="0">
                <a:latin typeface="+mj-lt"/>
              </a:rPr>
              <a:t>Hypothesis: </a:t>
            </a:r>
            <a:r>
              <a:rPr lang="en-US" i="1" dirty="0">
                <a:latin typeface="+mj-lt"/>
              </a:rPr>
              <a:t>Cactaceae</a:t>
            </a:r>
            <a:r>
              <a:rPr lang="en-US" dirty="0">
                <a:latin typeface="+mj-lt"/>
              </a:rPr>
              <a:t> individuals that compromise on allocation to reproductive and non-reproductive structures are double mutualistically facilitated by avian nectarivores and frugivores. </a:t>
            </a:r>
          </a:p>
        </p:txBody>
      </p:sp>
      <p:pic>
        <p:nvPicPr>
          <p:cNvPr id="4" name="Picture 4" descr="Image result for cactus silhouette">
            <a:extLst>
              <a:ext uri="{FF2B5EF4-FFF2-40B4-BE49-F238E27FC236}">
                <a16:creationId xmlns:a16="http://schemas.microsoft.com/office/drawing/2014/main" id="{39B9D2A4-3247-4A6C-A0C6-EF9849A4A4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7619978" y="2464344"/>
            <a:ext cx="2268043" cy="344435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A92E343C-7850-4629-9856-02B39E9571B9}"/>
              </a:ext>
            </a:extLst>
          </p:cNvPr>
          <p:cNvSpPr/>
          <p:nvPr/>
        </p:nvSpPr>
        <p:spPr>
          <a:xfrm>
            <a:off x="10763513" y="2658897"/>
            <a:ext cx="687744" cy="2823684"/>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7E5A100-A27C-4D27-B774-B37A28D46222}"/>
              </a:ext>
            </a:extLst>
          </p:cNvPr>
          <p:cNvSpPr txBox="1"/>
          <p:nvPr/>
        </p:nvSpPr>
        <p:spPr>
          <a:xfrm rot="5400000">
            <a:off x="10770600" y="4156607"/>
            <a:ext cx="2120630" cy="369332"/>
          </a:xfrm>
          <a:prstGeom prst="rect">
            <a:avLst/>
          </a:prstGeom>
          <a:noFill/>
        </p:spPr>
        <p:txBody>
          <a:bodyPr wrap="square" rtlCol="0">
            <a:spAutoFit/>
          </a:bodyPr>
          <a:lstStyle/>
          <a:p>
            <a:r>
              <a:rPr lang="en-US" dirty="0"/>
              <a:t>Intermediate Height</a:t>
            </a:r>
          </a:p>
        </p:txBody>
      </p:sp>
      <p:pic>
        <p:nvPicPr>
          <p:cNvPr id="7" name="Picture 12" descr="Image result for flower clipart">
            <a:extLst>
              <a:ext uri="{FF2B5EF4-FFF2-40B4-BE49-F238E27FC236}">
                <a16:creationId xmlns:a16="http://schemas.microsoft.com/office/drawing/2014/main" id="{FD33B793-A8DC-4A59-83E0-6816C41182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8594" y="2315250"/>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B1230617-C3B0-4112-8F4E-422EA48349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81866">
            <a:off x="9193460" y="2807990"/>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FCCA5606-AE46-4F15-ADAB-9D03A3082E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3354" y="3424682"/>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68618046-3C04-434A-8BB0-1EFFE27695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758272">
            <a:off x="7499218" y="3800908"/>
            <a:ext cx="676036" cy="765425"/>
          </a:xfrm>
          <a:prstGeom prst="rect">
            <a:avLst/>
          </a:prstGeom>
          <a:noFill/>
          <a:extLst>
            <a:ext uri="{909E8E84-426E-40DD-AFC4-6F175D3DCCD1}">
              <a14:hiddenFill xmlns:a14="http://schemas.microsoft.com/office/drawing/2010/main">
                <a:solidFill>
                  <a:srgbClr val="FFFFFF"/>
                </a:solidFill>
              </a14:hiddenFill>
            </a:ext>
          </a:extLst>
        </p:spPr>
      </p:pic>
      <p:sp>
        <p:nvSpPr>
          <p:cNvPr id="11" name="Left Brace 10">
            <a:extLst>
              <a:ext uri="{FF2B5EF4-FFF2-40B4-BE49-F238E27FC236}">
                <a16:creationId xmlns:a16="http://schemas.microsoft.com/office/drawing/2014/main" id="{1E8737B3-7233-44E1-874C-7E2102937AE4}"/>
              </a:ext>
            </a:extLst>
          </p:cNvPr>
          <p:cNvSpPr/>
          <p:nvPr/>
        </p:nvSpPr>
        <p:spPr>
          <a:xfrm rot="3236140">
            <a:off x="7305957" y="1140335"/>
            <a:ext cx="953895" cy="2714305"/>
          </a:xfrm>
          <a:prstGeom prst="lef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64A059E-2EFF-4E0A-BD31-C03B44FC5322}"/>
              </a:ext>
            </a:extLst>
          </p:cNvPr>
          <p:cNvSpPr txBox="1"/>
          <p:nvPr/>
        </p:nvSpPr>
        <p:spPr>
          <a:xfrm rot="19450967">
            <a:off x="5958752" y="1479635"/>
            <a:ext cx="2902421" cy="646331"/>
          </a:xfrm>
          <a:prstGeom prst="rect">
            <a:avLst/>
          </a:prstGeom>
          <a:noFill/>
        </p:spPr>
        <p:txBody>
          <a:bodyPr wrap="square" rtlCol="0">
            <a:spAutoFit/>
          </a:bodyPr>
          <a:lstStyle/>
          <a:p>
            <a:pPr algn="ctr"/>
            <a:r>
              <a:rPr lang="en-US" dirty="0"/>
              <a:t>Intermediate flower production</a:t>
            </a:r>
          </a:p>
        </p:txBody>
      </p:sp>
      <p:pic>
        <p:nvPicPr>
          <p:cNvPr id="13" name="Picture 2" descr="Image result for hummingbird silhouette">
            <a:extLst>
              <a:ext uri="{FF2B5EF4-FFF2-40B4-BE49-F238E27FC236}">
                <a16:creationId xmlns:a16="http://schemas.microsoft.com/office/drawing/2014/main" id="{5581271E-CB03-4BB3-8A52-6684042013D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43832" flipH="1">
            <a:off x="7001120" y="403970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hummingbird silhouette">
            <a:extLst>
              <a:ext uri="{FF2B5EF4-FFF2-40B4-BE49-F238E27FC236}">
                <a16:creationId xmlns:a16="http://schemas.microsoft.com/office/drawing/2014/main" id="{F00A6A2C-66A5-4AC6-9E0B-E67746615B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752028">
            <a:off x="9723655" y="2311361"/>
            <a:ext cx="943422" cy="4780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ummingbird silhouette">
            <a:extLst>
              <a:ext uri="{FF2B5EF4-FFF2-40B4-BE49-F238E27FC236}">
                <a16:creationId xmlns:a16="http://schemas.microsoft.com/office/drawing/2014/main" id="{F4745D7E-C4FA-487C-A82C-3F78359F25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02101" flipH="1">
            <a:off x="7959040" y="2443080"/>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68A6EBB6-8FCD-4F3A-A318-D946F2EF58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76424">
            <a:off x="10140832" y="3012617"/>
            <a:ext cx="902054" cy="46335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01129F0E-D1C5-478C-9ED9-898237F42D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489390" y="3020520"/>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183A7BFB-ACE1-4691-BACA-14CEE29D238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01027">
            <a:off x="9819401" y="4109084"/>
            <a:ext cx="916526" cy="46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538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314B-EC9E-4686-BE78-032926054B5E}"/>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7ED906C0-BBC0-48BF-B66E-CCA1BF488319}"/>
              </a:ext>
            </a:extLst>
          </p:cNvPr>
          <p:cNvSpPr>
            <a:spLocks noGrp="1"/>
          </p:cNvSpPr>
          <p:nvPr>
            <p:ph idx="1"/>
          </p:nvPr>
        </p:nvSpPr>
        <p:spPr/>
        <p:txBody>
          <a:bodyPr/>
          <a:lstStyle/>
          <a:p>
            <a:pPr marL="0" indent="0">
              <a:buNone/>
            </a:pPr>
            <a:r>
              <a:rPr lang="en-US" dirty="0">
                <a:latin typeface="+mj-lt"/>
              </a:rPr>
              <a:t>Predictions:</a:t>
            </a:r>
          </a:p>
          <a:p>
            <a:pPr marL="457200" lvl="1" indent="0">
              <a:buNone/>
            </a:pPr>
            <a:r>
              <a:rPr lang="en-US" dirty="0">
                <a:latin typeface="+mj-lt"/>
              </a:rPr>
              <a:t>1. Flower and fruit production will be positively correlated, but cactus volume and reproductive output will be negatively correlated. </a:t>
            </a:r>
          </a:p>
          <a:p>
            <a:pPr marL="457200" lvl="1" indent="0">
              <a:buNone/>
            </a:pPr>
            <a:r>
              <a:rPr lang="en-US" dirty="0">
                <a:latin typeface="+mj-lt"/>
              </a:rPr>
              <a:t>2. Avian visitation rates and diversity are dependent on cactus morphological characteristics. </a:t>
            </a:r>
          </a:p>
          <a:p>
            <a:pPr marL="457200" lvl="1" indent="0">
              <a:buNone/>
            </a:pPr>
            <a:r>
              <a:rPr lang="en-US" dirty="0">
                <a:latin typeface="+mj-lt"/>
              </a:rPr>
              <a:t>3. Avian diversity at a </a:t>
            </a:r>
            <a:r>
              <a:rPr lang="en-US" i="1" dirty="0">
                <a:latin typeface="+mj-lt"/>
              </a:rPr>
              <a:t>C. acanthocarpa</a:t>
            </a:r>
            <a:r>
              <a:rPr lang="en-US" dirty="0">
                <a:latin typeface="+mj-lt"/>
              </a:rPr>
              <a:t> individual is different than avian diversity at the entire site.</a:t>
            </a:r>
          </a:p>
          <a:p>
            <a:endParaRPr lang="en-US" dirty="0"/>
          </a:p>
        </p:txBody>
      </p:sp>
    </p:spTree>
    <p:extLst>
      <p:ext uri="{BB962C8B-B14F-4D97-AF65-F5344CB8AC3E}">
        <p14:creationId xmlns:p14="http://schemas.microsoft.com/office/powerpoint/2010/main" val="1673017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AFD7-1A2E-4CC1-A97D-9309E2DEEBD1}"/>
              </a:ext>
            </a:extLst>
          </p:cNvPr>
          <p:cNvSpPr>
            <a:spLocks noGrp="1"/>
          </p:cNvSpPr>
          <p:nvPr>
            <p:ph type="title"/>
          </p:nvPr>
        </p:nvSpPr>
        <p:spPr/>
        <p:txBody>
          <a:bodyPr/>
          <a:lstStyle/>
          <a:p>
            <a:r>
              <a:rPr lang="en-US" dirty="0"/>
              <a:t>Methods: Preliminary Cactus Survey</a:t>
            </a:r>
          </a:p>
        </p:txBody>
      </p:sp>
      <p:sp>
        <p:nvSpPr>
          <p:cNvPr id="3" name="Content Placeholder 2">
            <a:extLst>
              <a:ext uri="{FF2B5EF4-FFF2-40B4-BE49-F238E27FC236}">
                <a16:creationId xmlns:a16="http://schemas.microsoft.com/office/drawing/2014/main" id="{CD54515A-30F7-486B-9531-8695FA139668}"/>
              </a:ext>
            </a:extLst>
          </p:cNvPr>
          <p:cNvSpPr>
            <a:spLocks noGrp="1"/>
          </p:cNvSpPr>
          <p:nvPr>
            <p:ph idx="1"/>
          </p:nvPr>
        </p:nvSpPr>
        <p:spPr>
          <a:xfrm>
            <a:off x="838200" y="1825625"/>
            <a:ext cx="4468318" cy="4667250"/>
          </a:xfrm>
        </p:spPr>
        <p:txBody>
          <a:bodyPr>
            <a:normAutofit/>
          </a:bodyPr>
          <a:lstStyle/>
          <a:p>
            <a:r>
              <a:rPr lang="en-US" i="1" dirty="0">
                <a:latin typeface="+mj-lt"/>
              </a:rPr>
              <a:t>Cylindropuntia acanthocarpa, Cylindropuntia echinocarpa, </a:t>
            </a:r>
            <a:r>
              <a:rPr lang="en-US" dirty="0">
                <a:latin typeface="+mj-lt"/>
              </a:rPr>
              <a:t>&amp;</a:t>
            </a:r>
            <a:r>
              <a:rPr lang="en-US" i="1" dirty="0">
                <a:latin typeface="+mj-lt"/>
              </a:rPr>
              <a:t> Opuntia basilaris</a:t>
            </a:r>
          </a:p>
          <a:p>
            <a:r>
              <a:rPr lang="en-US" dirty="0">
                <a:latin typeface="+mj-lt"/>
              </a:rPr>
              <a:t>Transects or haphazard</a:t>
            </a:r>
          </a:p>
          <a:p>
            <a:r>
              <a:rPr lang="en-US" dirty="0">
                <a:latin typeface="+mj-lt"/>
              </a:rPr>
              <a:t>Major, minor, and vertical axes measured</a:t>
            </a:r>
          </a:p>
          <a:p>
            <a:r>
              <a:rPr lang="en-US" dirty="0">
                <a:latin typeface="+mj-lt"/>
              </a:rPr>
              <a:t>Health index (1-5)</a:t>
            </a:r>
          </a:p>
          <a:p>
            <a:pPr lvl="1"/>
            <a:r>
              <a:rPr lang="en-US" dirty="0">
                <a:latin typeface="+mj-lt"/>
              </a:rPr>
              <a:t>Branch death, rot, and scarification</a:t>
            </a:r>
          </a:p>
        </p:txBody>
      </p:sp>
      <p:pic>
        <p:nvPicPr>
          <p:cNvPr id="5" name="Picture 4">
            <a:extLst>
              <a:ext uri="{FF2B5EF4-FFF2-40B4-BE49-F238E27FC236}">
                <a16:creationId xmlns:a16="http://schemas.microsoft.com/office/drawing/2014/main" id="{B59BAA5B-934F-4150-BAD6-1A6B419C7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843" y="1392979"/>
            <a:ext cx="3045586" cy="2241055"/>
          </a:xfrm>
          <a:prstGeom prst="rect">
            <a:avLst/>
          </a:prstGeom>
        </p:spPr>
      </p:pic>
      <p:pic>
        <p:nvPicPr>
          <p:cNvPr id="7" name="Picture 6">
            <a:extLst>
              <a:ext uri="{FF2B5EF4-FFF2-40B4-BE49-F238E27FC236}">
                <a16:creationId xmlns:a16="http://schemas.microsoft.com/office/drawing/2014/main" id="{9B87B79F-1A25-4213-8459-36D16ACAB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971" y="3017852"/>
            <a:ext cx="3045585" cy="2284189"/>
          </a:xfrm>
          <a:prstGeom prst="rect">
            <a:avLst/>
          </a:prstGeom>
        </p:spPr>
      </p:pic>
      <p:pic>
        <p:nvPicPr>
          <p:cNvPr id="9" name="Picture 8">
            <a:extLst>
              <a:ext uri="{FF2B5EF4-FFF2-40B4-BE49-F238E27FC236}">
                <a16:creationId xmlns:a16="http://schemas.microsoft.com/office/drawing/2014/main" id="{611BF7BD-2F85-4DC0-93B4-7DC7E4D85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7844" y="4159250"/>
            <a:ext cx="3047444" cy="2285583"/>
          </a:xfrm>
          <a:prstGeom prst="rect">
            <a:avLst/>
          </a:prstGeom>
        </p:spPr>
      </p:pic>
    </p:spTree>
    <p:extLst>
      <p:ext uri="{BB962C8B-B14F-4D97-AF65-F5344CB8AC3E}">
        <p14:creationId xmlns:p14="http://schemas.microsoft.com/office/powerpoint/2010/main" val="2981186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2ADC-980B-4AAE-A15B-E3F0246B405F}"/>
              </a:ext>
            </a:extLst>
          </p:cNvPr>
          <p:cNvSpPr>
            <a:spLocks noGrp="1"/>
          </p:cNvSpPr>
          <p:nvPr>
            <p:ph type="title"/>
          </p:nvPr>
        </p:nvSpPr>
        <p:spPr/>
        <p:txBody>
          <a:bodyPr/>
          <a:lstStyle/>
          <a:p>
            <a:r>
              <a:rPr lang="en-US" dirty="0"/>
              <a:t>Methods: Experimental Manipulations</a:t>
            </a:r>
          </a:p>
        </p:txBody>
      </p:sp>
      <p:sp>
        <p:nvSpPr>
          <p:cNvPr id="3" name="Content Placeholder 2">
            <a:extLst>
              <a:ext uri="{FF2B5EF4-FFF2-40B4-BE49-F238E27FC236}">
                <a16:creationId xmlns:a16="http://schemas.microsoft.com/office/drawing/2014/main" id="{AD203D74-7D55-4DF2-BB44-68EBF4284D58}"/>
              </a:ext>
            </a:extLst>
          </p:cNvPr>
          <p:cNvSpPr>
            <a:spLocks noGrp="1"/>
          </p:cNvSpPr>
          <p:nvPr>
            <p:ph idx="1"/>
          </p:nvPr>
        </p:nvSpPr>
        <p:spPr>
          <a:xfrm>
            <a:off x="838200" y="1825625"/>
            <a:ext cx="5652541" cy="4351338"/>
          </a:xfrm>
        </p:spPr>
        <p:txBody>
          <a:bodyPr>
            <a:normAutofit/>
          </a:bodyPr>
          <a:lstStyle/>
          <a:p>
            <a:r>
              <a:rPr lang="en-US" i="1" dirty="0">
                <a:latin typeface="+mj-lt"/>
              </a:rPr>
              <a:t>Cylindropuntia acanthocarpa</a:t>
            </a:r>
          </a:p>
          <a:p>
            <a:r>
              <a:rPr lang="en-US" dirty="0">
                <a:latin typeface="+mj-lt"/>
              </a:rPr>
              <a:t>Small, medium, large class sizes</a:t>
            </a:r>
          </a:p>
          <a:p>
            <a:r>
              <a:rPr lang="en-US" dirty="0">
                <a:latin typeface="+mj-lt"/>
              </a:rPr>
              <a:t>0%, 25%, 50%, 75%, 100% flowers or fruits removed</a:t>
            </a:r>
          </a:p>
          <a:p>
            <a:r>
              <a:rPr lang="en-US" dirty="0">
                <a:latin typeface="+mj-lt"/>
              </a:rPr>
              <a:t>7 replicates (105 total cacti, 3.5 hours per day)</a:t>
            </a:r>
          </a:p>
          <a:p>
            <a:r>
              <a:rPr lang="en-US" dirty="0">
                <a:latin typeface="+mj-lt"/>
              </a:rPr>
              <a:t>1 hour focal observations</a:t>
            </a:r>
          </a:p>
          <a:p>
            <a:pPr marL="0" indent="0">
              <a:buNone/>
            </a:pPr>
            <a:endParaRPr lang="en-US" dirty="0">
              <a:latin typeface="+mj-lt"/>
            </a:endParaRPr>
          </a:p>
        </p:txBody>
      </p:sp>
      <p:pic>
        <p:nvPicPr>
          <p:cNvPr id="6" name="Picture 5">
            <a:extLst>
              <a:ext uri="{FF2B5EF4-FFF2-40B4-BE49-F238E27FC236}">
                <a16:creationId xmlns:a16="http://schemas.microsoft.com/office/drawing/2014/main" id="{E0AC04A8-F825-4F96-880D-A09033EFA2E3}"/>
              </a:ext>
            </a:extLst>
          </p:cNvPr>
          <p:cNvPicPr>
            <a:picLocks noChangeAspect="1"/>
          </p:cNvPicPr>
          <p:nvPr/>
        </p:nvPicPr>
        <p:blipFill rotWithShape="1">
          <a:blip r:embed="rId2">
            <a:extLst>
              <a:ext uri="{28A0092B-C50C-407E-A947-70E740481C1C}">
                <a14:useLocalDpi xmlns:a14="http://schemas.microsoft.com/office/drawing/2010/main" val="0"/>
              </a:ext>
            </a:extLst>
          </a:blip>
          <a:srcRect r="12415"/>
          <a:stretch/>
        </p:blipFill>
        <p:spPr>
          <a:xfrm rot="5400000">
            <a:off x="6905155" y="1975969"/>
            <a:ext cx="4526179" cy="3875809"/>
          </a:xfrm>
          <a:prstGeom prst="rect">
            <a:avLst/>
          </a:prstGeom>
        </p:spPr>
      </p:pic>
    </p:spTree>
    <p:extLst>
      <p:ext uri="{BB962C8B-B14F-4D97-AF65-F5344CB8AC3E}">
        <p14:creationId xmlns:p14="http://schemas.microsoft.com/office/powerpoint/2010/main" val="2565834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03CD-FC19-46E8-96F8-8831B317796E}"/>
              </a:ext>
            </a:extLst>
          </p:cNvPr>
          <p:cNvSpPr>
            <a:spLocks noGrp="1"/>
          </p:cNvSpPr>
          <p:nvPr>
            <p:ph type="title"/>
          </p:nvPr>
        </p:nvSpPr>
        <p:spPr/>
        <p:txBody>
          <a:bodyPr/>
          <a:lstStyle/>
          <a:p>
            <a:r>
              <a:rPr lang="en-US" dirty="0"/>
              <a:t>Methods: Experimental Manipulations</a:t>
            </a:r>
          </a:p>
        </p:txBody>
      </p:sp>
      <p:sp>
        <p:nvSpPr>
          <p:cNvPr id="3" name="Content Placeholder 2">
            <a:extLst>
              <a:ext uri="{FF2B5EF4-FFF2-40B4-BE49-F238E27FC236}">
                <a16:creationId xmlns:a16="http://schemas.microsoft.com/office/drawing/2014/main" id="{10768EFF-403D-4092-A4C2-3506A621E993}"/>
              </a:ext>
            </a:extLst>
          </p:cNvPr>
          <p:cNvSpPr>
            <a:spLocks noGrp="1"/>
          </p:cNvSpPr>
          <p:nvPr>
            <p:ph idx="1"/>
          </p:nvPr>
        </p:nvSpPr>
        <p:spPr>
          <a:xfrm>
            <a:off x="838200" y="1825625"/>
            <a:ext cx="5590309" cy="4351338"/>
          </a:xfrm>
        </p:spPr>
        <p:txBody>
          <a:bodyPr/>
          <a:lstStyle/>
          <a:p>
            <a:r>
              <a:rPr lang="en-US" dirty="0">
                <a:latin typeface="+mj-lt"/>
              </a:rPr>
              <a:t>Ethogram</a:t>
            </a:r>
          </a:p>
          <a:p>
            <a:r>
              <a:rPr lang="en-US" dirty="0">
                <a:latin typeface="+mj-lt"/>
              </a:rPr>
              <a:t>Species/behavior identification aided by 150-600mm digital camera</a:t>
            </a:r>
          </a:p>
          <a:p>
            <a:r>
              <a:rPr lang="en-US" dirty="0">
                <a:latin typeface="+mj-lt"/>
              </a:rPr>
              <a:t>Measure sucrose content in flowers</a:t>
            </a:r>
          </a:p>
          <a:p>
            <a:r>
              <a:rPr lang="en-US" dirty="0">
                <a:latin typeface="+mj-lt"/>
              </a:rPr>
              <a:t>Weigh fresh fruit and seeds</a:t>
            </a:r>
          </a:p>
          <a:p>
            <a:endParaRPr lang="en-US" dirty="0"/>
          </a:p>
        </p:txBody>
      </p:sp>
      <p:pic>
        <p:nvPicPr>
          <p:cNvPr id="6" name="Picture 5">
            <a:extLst>
              <a:ext uri="{FF2B5EF4-FFF2-40B4-BE49-F238E27FC236}">
                <a16:creationId xmlns:a16="http://schemas.microsoft.com/office/drawing/2014/main" id="{D4805EB4-1F5C-4D2F-B228-2B37C2C4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593260" y="2125116"/>
            <a:ext cx="4991725" cy="3743794"/>
          </a:xfrm>
          <a:prstGeom prst="rect">
            <a:avLst/>
          </a:prstGeom>
        </p:spPr>
      </p:pic>
    </p:spTree>
    <p:extLst>
      <p:ext uri="{BB962C8B-B14F-4D97-AF65-F5344CB8AC3E}">
        <p14:creationId xmlns:p14="http://schemas.microsoft.com/office/powerpoint/2010/main" val="2285155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23F0-3B6C-4031-B9C9-B078350ADB5D}"/>
              </a:ext>
            </a:extLst>
          </p:cNvPr>
          <p:cNvSpPr>
            <a:spLocks noGrp="1"/>
          </p:cNvSpPr>
          <p:nvPr>
            <p:ph type="title"/>
          </p:nvPr>
        </p:nvSpPr>
        <p:spPr/>
        <p:txBody>
          <a:bodyPr/>
          <a:lstStyle/>
          <a:p>
            <a:r>
              <a:rPr lang="en-US" dirty="0"/>
              <a:t>Methods: Joy Sampling</a:t>
            </a:r>
          </a:p>
        </p:txBody>
      </p:sp>
      <p:sp>
        <p:nvSpPr>
          <p:cNvPr id="3" name="Content Placeholder 2">
            <a:extLst>
              <a:ext uri="{FF2B5EF4-FFF2-40B4-BE49-F238E27FC236}">
                <a16:creationId xmlns:a16="http://schemas.microsoft.com/office/drawing/2014/main" id="{96B28A71-D445-4A3D-8BB6-FC67F6C579DC}"/>
              </a:ext>
            </a:extLst>
          </p:cNvPr>
          <p:cNvSpPr>
            <a:spLocks noGrp="1"/>
          </p:cNvSpPr>
          <p:nvPr>
            <p:ph idx="1"/>
          </p:nvPr>
        </p:nvSpPr>
        <p:spPr>
          <a:xfrm>
            <a:off x="838200" y="1825625"/>
            <a:ext cx="6072266" cy="4351338"/>
          </a:xfrm>
        </p:spPr>
        <p:txBody>
          <a:bodyPr/>
          <a:lstStyle/>
          <a:p>
            <a:r>
              <a:rPr lang="en-US" dirty="0">
                <a:latin typeface="+mj-lt"/>
              </a:rPr>
              <a:t>Area search</a:t>
            </a:r>
          </a:p>
          <a:p>
            <a:pPr lvl="1"/>
            <a:r>
              <a:rPr lang="en-US" dirty="0">
                <a:latin typeface="+mj-lt"/>
              </a:rPr>
              <a:t>50 hours total (2 hour sessions)</a:t>
            </a:r>
          </a:p>
          <a:p>
            <a:pPr lvl="1"/>
            <a:r>
              <a:rPr lang="en-US" dirty="0">
                <a:latin typeface="+mj-lt"/>
              </a:rPr>
              <a:t>Mesohabitat</a:t>
            </a:r>
          </a:p>
          <a:p>
            <a:pPr lvl="1"/>
            <a:r>
              <a:rPr lang="en-US" dirty="0">
                <a:latin typeface="+mj-lt"/>
              </a:rPr>
              <a:t>Geotag </a:t>
            </a:r>
          </a:p>
          <a:p>
            <a:r>
              <a:rPr lang="en-US" dirty="0">
                <a:latin typeface="+mj-lt"/>
              </a:rPr>
              <a:t>Point count</a:t>
            </a:r>
          </a:p>
          <a:p>
            <a:pPr lvl="1"/>
            <a:r>
              <a:rPr lang="en-US" dirty="0">
                <a:latin typeface="+mj-lt"/>
              </a:rPr>
              <a:t>50 hours total (2 hour sessions)</a:t>
            </a:r>
          </a:p>
          <a:p>
            <a:pPr lvl="1"/>
            <a:r>
              <a:rPr lang="en-US" dirty="0">
                <a:latin typeface="+mj-lt"/>
              </a:rPr>
              <a:t>Monitor one cactus</a:t>
            </a:r>
          </a:p>
        </p:txBody>
      </p:sp>
      <p:pic>
        <p:nvPicPr>
          <p:cNvPr id="9" name="Picture 8">
            <a:extLst>
              <a:ext uri="{FF2B5EF4-FFF2-40B4-BE49-F238E27FC236}">
                <a16:creationId xmlns:a16="http://schemas.microsoft.com/office/drawing/2014/main" id="{F24B1F4A-F1E9-4565-B29C-E6DFE20F779A}"/>
              </a:ext>
            </a:extLst>
          </p:cNvPr>
          <p:cNvPicPr>
            <a:picLocks noChangeAspect="1"/>
          </p:cNvPicPr>
          <p:nvPr/>
        </p:nvPicPr>
        <p:blipFill rotWithShape="1">
          <a:blip r:embed="rId3">
            <a:extLst>
              <a:ext uri="{28A0092B-C50C-407E-A947-70E740481C1C}">
                <a14:useLocalDpi xmlns:a14="http://schemas.microsoft.com/office/drawing/2010/main" val="0"/>
              </a:ext>
            </a:extLst>
          </a:blip>
          <a:srcRect l="28476" t="21858" r="28391" b="11694"/>
          <a:stretch/>
        </p:blipFill>
        <p:spPr>
          <a:xfrm>
            <a:off x="6910466" y="1112006"/>
            <a:ext cx="4512039" cy="4633987"/>
          </a:xfrm>
          <a:prstGeom prst="rect">
            <a:avLst/>
          </a:prstGeom>
        </p:spPr>
      </p:pic>
    </p:spTree>
    <p:extLst>
      <p:ext uri="{BB962C8B-B14F-4D97-AF65-F5344CB8AC3E}">
        <p14:creationId xmlns:p14="http://schemas.microsoft.com/office/powerpoint/2010/main" val="417634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652F-BF91-4BF1-B558-691575A85A6E}"/>
              </a:ext>
            </a:extLst>
          </p:cNvPr>
          <p:cNvSpPr>
            <a:spLocks noGrp="1"/>
          </p:cNvSpPr>
          <p:nvPr>
            <p:ph type="title"/>
          </p:nvPr>
        </p:nvSpPr>
        <p:spPr/>
        <p:txBody>
          <a:bodyPr/>
          <a:lstStyle/>
          <a:p>
            <a:r>
              <a:rPr lang="en-US" dirty="0"/>
              <a:t>Paired Observations	</a:t>
            </a:r>
          </a:p>
        </p:txBody>
      </p:sp>
      <p:sp>
        <p:nvSpPr>
          <p:cNvPr id="3" name="Content Placeholder 2">
            <a:extLst>
              <a:ext uri="{FF2B5EF4-FFF2-40B4-BE49-F238E27FC236}">
                <a16:creationId xmlns:a16="http://schemas.microsoft.com/office/drawing/2014/main" id="{223ABFEA-250A-46E7-BEB8-DD3FA411A685}"/>
              </a:ext>
            </a:extLst>
          </p:cNvPr>
          <p:cNvSpPr>
            <a:spLocks noGrp="1"/>
          </p:cNvSpPr>
          <p:nvPr>
            <p:ph idx="1"/>
          </p:nvPr>
        </p:nvSpPr>
        <p:spPr/>
        <p:txBody>
          <a:bodyPr/>
          <a:lstStyle/>
          <a:p>
            <a:r>
              <a:rPr lang="en-US" dirty="0">
                <a:latin typeface="+mj-lt"/>
              </a:rPr>
              <a:t>20 cactus individuals</a:t>
            </a:r>
          </a:p>
          <a:p>
            <a:r>
              <a:rPr lang="en-US" dirty="0">
                <a:latin typeface="+mj-lt"/>
              </a:rPr>
              <a:t>Geotag</a:t>
            </a:r>
          </a:p>
          <a:p>
            <a:r>
              <a:rPr lang="en-US" dirty="0">
                <a:latin typeface="+mj-lt"/>
              </a:rPr>
              <a:t>Count flowers in May, fruit in August</a:t>
            </a:r>
          </a:p>
          <a:p>
            <a:pPr marL="0" indent="0">
              <a:buNone/>
            </a:pPr>
            <a:endParaRPr lang="en-US" dirty="0"/>
          </a:p>
        </p:txBody>
      </p:sp>
      <p:pic>
        <p:nvPicPr>
          <p:cNvPr id="9220" name="Picture 4" descr="Image result for cylindropuntia acanthocarpa fruit">
            <a:extLst>
              <a:ext uri="{FF2B5EF4-FFF2-40B4-BE49-F238E27FC236}">
                <a16:creationId xmlns:a16="http://schemas.microsoft.com/office/drawing/2014/main" id="{3E061647-B807-47F9-91C8-FE57D95C8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03" y="3497522"/>
            <a:ext cx="3878451" cy="290332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cylindropuntia acanthocarpa flower">
            <a:extLst>
              <a:ext uri="{FF2B5EF4-FFF2-40B4-BE49-F238E27FC236}">
                <a16:creationId xmlns:a16="http://schemas.microsoft.com/office/drawing/2014/main" id="{0E474EDE-7B73-46F2-9C42-ECBECE1B81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08" r="5368"/>
          <a:stretch/>
        </p:blipFill>
        <p:spPr bwMode="auto">
          <a:xfrm>
            <a:off x="1741611" y="3493070"/>
            <a:ext cx="3878451" cy="290778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Striped Right 3">
            <a:extLst>
              <a:ext uri="{FF2B5EF4-FFF2-40B4-BE49-F238E27FC236}">
                <a16:creationId xmlns:a16="http://schemas.microsoft.com/office/drawing/2014/main" id="{ED29F6DD-C2CE-4136-8DA2-8DF32458204A}"/>
              </a:ext>
            </a:extLst>
          </p:cNvPr>
          <p:cNvSpPr/>
          <p:nvPr/>
        </p:nvSpPr>
        <p:spPr>
          <a:xfrm>
            <a:off x="5865027" y="4725298"/>
            <a:ext cx="899410" cy="687116"/>
          </a:xfrm>
          <a:prstGeom prst="striped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1B75D9-2E3D-45E0-ACC5-26E138449A26}"/>
              </a:ext>
            </a:extLst>
          </p:cNvPr>
          <p:cNvSpPr txBox="1"/>
          <p:nvPr/>
        </p:nvSpPr>
        <p:spPr>
          <a:xfrm>
            <a:off x="36226" y="6604084"/>
            <a:ext cx="1514007" cy="253916"/>
          </a:xfrm>
          <a:prstGeom prst="rect">
            <a:avLst/>
          </a:prstGeom>
          <a:noFill/>
        </p:spPr>
        <p:txBody>
          <a:bodyPr wrap="square" rtlCol="0">
            <a:spAutoFit/>
          </a:bodyPr>
          <a:lstStyle/>
          <a:p>
            <a:r>
              <a:rPr lang="en-US" sz="1050" dirty="0">
                <a:solidFill>
                  <a:schemeClr val="bg1">
                    <a:lumMod val="75000"/>
                  </a:schemeClr>
                </a:solidFill>
                <a:hlinkClick r:id="rId5">
                  <a:extLst>
                    <a:ext uri="{A12FA001-AC4F-418D-AE19-62706E023703}">
                      <ahyp:hlinkClr xmlns:ahyp="http://schemas.microsoft.com/office/drawing/2018/hyperlinkcolor" val="tx"/>
                    </a:ext>
                  </a:extLst>
                </a:hlinkClick>
              </a:rPr>
              <a:t>Flower</a:t>
            </a:r>
            <a:r>
              <a:rPr lang="en-US" sz="1050" dirty="0">
                <a:solidFill>
                  <a:schemeClr val="bg1">
                    <a:lumMod val="75000"/>
                  </a:schemeClr>
                </a:solidFill>
              </a:rPr>
              <a:t>, </a:t>
            </a:r>
            <a:r>
              <a:rPr lang="en-US" sz="1050" dirty="0">
                <a:solidFill>
                  <a:schemeClr val="bg1">
                    <a:lumMod val="75000"/>
                  </a:schemeClr>
                </a:solidFill>
                <a:hlinkClick r:id="rId6">
                  <a:extLst>
                    <a:ext uri="{A12FA001-AC4F-418D-AE19-62706E023703}">
                      <ahyp:hlinkClr xmlns:ahyp="http://schemas.microsoft.com/office/drawing/2018/hyperlinkcolor" val="tx"/>
                    </a:ext>
                  </a:extLst>
                </a:hlinkClick>
              </a:rPr>
              <a:t>fruit</a:t>
            </a:r>
            <a:endParaRPr lang="en-US" sz="1050" dirty="0">
              <a:solidFill>
                <a:schemeClr val="bg1">
                  <a:lumMod val="75000"/>
                </a:schemeClr>
              </a:solidFill>
            </a:endParaRPr>
          </a:p>
        </p:txBody>
      </p:sp>
    </p:spTree>
    <p:extLst>
      <p:ext uri="{BB962C8B-B14F-4D97-AF65-F5344CB8AC3E}">
        <p14:creationId xmlns:p14="http://schemas.microsoft.com/office/powerpoint/2010/main" val="4128894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0E73-B18D-4F27-9ECB-CDF0E51BD466}"/>
              </a:ext>
            </a:extLst>
          </p:cNvPr>
          <p:cNvSpPr>
            <a:spLocks noGrp="1"/>
          </p:cNvSpPr>
          <p:nvPr>
            <p:ph type="title"/>
          </p:nvPr>
        </p:nvSpPr>
        <p:spPr/>
        <p:txBody>
          <a:bodyPr/>
          <a:lstStyle/>
          <a:p>
            <a:r>
              <a:rPr lang="en-US" dirty="0"/>
              <a:t>Preliminary Results: Location</a:t>
            </a:r>
          </a:p>
        </p:txBody>
      </p:sp>
      <p:pic>
        <p:nvPicPr>
          <p:cNvPr id="4" name="Picture 3">
            <a:extLst>
              <a:ext uri="{FF2B5EF4-FFF2-40B4-BE49-F238E27FC236}">
                <a16:creationId xmlns:a16="http://schemas.microsoft.com/office/drawing/2014/main" id="{F5AC860D-3FA9-40EE-AFA1-CABB0029CB4D}"/>
              </a:ext>
            </a:extLst>
          </p:cNvPr>
          <p:cNvPicPr/>
          <p:nvPr/>
        </p:nvPicPr>
        <p:blipFill rotWithShape="1">
          <a:blip r:embed="rId3"/>
          <a:srcRect t="53766"/>
          <a:stretch/>
        </p:blipFill>
        <p:spPr>
          <a:xfrm>
            <a:off x="2023671" y="1948722"/>
            <a:ext cx="8857938" cy="4229360"/>
          </a:xfrm>
          <a:prstGeom prst="rect">
            <a:avLst/>
          </a:prstGeom>
        </p:spPr>
      </p:pic>
    </p:spTree>
    <p:extLst>
      <p:ext uri="{BB962C8B-B14F-4D97-AF65-F5344CB8AC3E}">
        <p14:creationId xmlns:p14="http://schemas.microsoft.com/office/powerpoint/2010/main" val="3759098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1B62-330C-4A89-94E6-776CD9AE9BC9}"/>
              </a:ext>
            </a:extLst>
          </p:cNvPr>
          <p:cNvSpPr>
            <a:spLocks noGrp="1"/>
          </p:cNvSpPr>
          <p:nvPr>
            <p:ph type="title"/>
          </p:nvPr>
        </p:nvSpPr>
        <p:spPr/>
        <p:txBody>
          <a:bodyPr/>
          <a:lstStyle/>
          <a:p>
            <a:r>
              <a:rPr lang="en-US" dirty="0"/>
              <a:t>Preliminary Results: Size</a:t>
            </a:r>
          </a:p>
        </p:txBody>
      </p:sp>
      <p:sp>
        <p:nvSpPr>
          <p:cNvPr id="3" name="Content Placeholder 2">
            <a:extLst>
              <a:ext uri="{FF2B5EF4-FFF2-40B4-BE49-F238E27FC236}">
                <a16:creationId xmlns:a16="http://schemas.microsoft.com/office/drawing/2014/main" id="{4BEE7CE5-C382-4CC7-85EB-09FD0F551FBA}"/>
              </a:ext>
            </a:extLst>
          </p:cNvPr>
          <p:cNvSpPr>
            <a:spLocks noGrp="1"/>
          </p:cNvSpPr>
          <p:nvPr>
            <p:ph idx="1"/>
          </p:nvPr>
        </p:nvSpPr>
        <p:spPr>
          <a:xfrm>
            <a:off x="838200" y="1825625"/>
            <a:ext cx="4318416" cy="4351338"/>
          </a:xfrm>
        </p:spPr>
        <p:txBody>
          <a:bodyPr/>
          <a:lstStyle/>
          <a:p>
            <a:r>
              <a:rPr lang="en-US" i="1" dirty="0">
                <a:latin typeface="+mj-lt"/>
              </a:rPr>
              <a:t>Kruskal-Wallis</a:t>
            </a:r>
            <a:r>
              <a:rPr lang="en-US" dirty="0">
                <a:latin typeface="+mj-lt"/>
              </a:rPr>
              <a:t>, Chi-square = 3.71, p &gt; 0.0001, df = 52</a:t>
            </a:r>
          </a:p>
          <a:p>
            <a:r>
              <a:rPr lang="en-US" dirty="0">
                <a:latin typeface="+mj-lt"/>
              </a:rPr>
              <a:t>Means heights of 1.04 meters for </a:t>
            </a:r>
            <a:r>
              <a:rPr lang="en-US" i="1" dirty="0">
                <a:latin typeface="+mj-lt"/>
              </a:rPr>
              <a:t>C. acanthocarpa</a:t>
            </a:r>
            <a:r>
              <a:rPr lang="en-US" dirty="0">
                <a:latin typeface="+mj-lt"/>
              </a:rPr>
              <a:t>, 0.55 meters for </a:t>
            </a:r>
            <a:r>
              <a:rPr lang="en-US" i="1" dirty="0">
                <a:latin typeface="+mj-lt"/>
              </a:rPr>
              <a:t>C. echinocarpa</a:t>
            </a:r>
            <a:r>
              <a:rPr lang="en-US" dirty="0">
                <a:latin typeface="+mj-lt"/>
              </a:rPr>
              <a:t>, and 0.17 meters for </a:t>
            </a:r>
            <a:r>
              <a:rPr lang="en-US" i="1" dirty="0">
                <a:latin typeface="+mj-lt"/>
              </a:rPr>
              <a:t>O. basilaris</a:t>
            </a:r>
            <a:endParaRPr lang="en-US" dirty="0">
              <a:latin typeface="+mj-lt"/>
            </a:endParaRPr>
          </a:p>
        </p:txBody>
      </p:sp>
      <p:pic>
        <p:nvPicPr>
          <p:cNvPr id="4" name="Picture 3">
            <a:extLst>
              <a:ext uri="{FF2B5EF4-FFF2-40B4-BE49-F238E27FC236}">
                <a16:creationId xmlns:a16="http://schemas.microsoft.com/office/drawing/2014/main" id="{4DF1C5AA-2BB2-4DC4-8723-E30D59732109}"/>
              </a:ext>
            </a:extLst>
          </p:cNvPr>
          <p:cNvPicPr/>
          <p:nvPr/>
        </p:nvPicPr>
        <p:blipFill>
          <a:blip r:embed="rId2"/>
          <a:stretch>
            <a:fillRect/>
          </a:stretch>
        </p:blipFill>
        <p:spPr>
          <a:xfrm>
            <a:off x="5501390" y="1690688"/>
            <a:ext cx="6324600" cy="4351338"/>
          </a:xfrm>
          <a:prstGeom prst="rect">
            <a:avLst/>
          </a:prstGeom>
        </p:spPr>
      </p:pic>
    </p:spTree>
    <p:extLst>
      <p:ext uri="{BB962C8B-B14F-4D97-AF65-F5344CB8AC3E}">
        <p14:creationId xmlns:p14="http://schemas.microsoft.com/office/powerpoint/2010/main" val="209821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939A-C509-44CF-B882-32A1748C03F3}"/>
              </a:ext>
            </a:extLst>
          </p:cNvPr>
          <p:cNvSpPr>
            <a:spLocks noGrp="1"/>
          </p:cNvSpPr>
          <p:nvPr>
            <p:ph type="title"/>
          </p:nvPr>
        </p:nvSpPr>
        <p:spPr/>
        <p:txBody>
          <a:bodyPr/>
          <a:lstStyle/>
          <a:p>
            <a:r>
              <a:rPr lang="en-US" dirty="0"/>
              <a:t>Preliminary Results: Size Class</a:t>
            </a:r>
          </a:p>
        </p:txBody>
      </p:sp>
      <p:graphicFrame>
        <p:nvGraphicFramePr>
          <p:cNvPr id="4" name="Table 3">
            <a:extLst>
              <a:ext uri="{FF2B5EF4-FFF2-40B4-BE49-F238E27FC236}">
                <a16:creationId xmlns:a16="http://schemas.microsoft.com/office/drawing/2014/main" id="{A2D5EF9D-F36B-46FD-90FB-00EDD88599E0}"/>
              </a:ext>
            </a:extLst>
          </p:cNvPr>
          <p:cNvGraphicFramePr>
            <a:graphicFrameLocks noGrp="1"/>
          </p:cNvGraphicFramePr>
          <p:nvPr>
            <p:extLst>
              <p:ext uri="{D42A27DB-BD31-4B8C-83A1-F6EECF244321}">
                <p14:modId xmlns:p14="http://schemas.microsoft.com/office/powerpoint/2010/main" val="2361856871"/>
              </p:ext>
            </p:extLst>
          </p:nvPr>
        </p:nvGraphicFramePr>
        <p:xfrm>
          <a:off x="347271" y="1797238"/>
          <a:ext cx="11497458" cy="3613660"/>
        </p:xfrm>
        <a:graphic>
          <a:graphicData uri="http://schemas.openxmlformats.org/drawingml/2006/table">
            <a:tbl>
              <a:tblPr firstRow="1" firstCol="1" lastRow="1" lastCol="1">
                <a:tableStyleId>{2D5ABB26-0587-4C30-8999-92F81FD0307C}</a:tableStyleId>
              </a:tblPr>
              <a:tblGrid>
                <a:gridCol w="4516201">
                  <a:extLst>
                    <a:ext uri="{9D8B030D-6E8A-4147-A177-3AD203B41FA5}">
                      <a16:colId xmlns:a16="http://schemas.microsoft.com/office/drawing/2014/main" val="843472602"/>
                    </a:ext>
                  </a:extLst>
                </a:gridCol>
                <a:gridCol w="1972964">
                  <a:extLst>
                    <a:ext uri="{9D8B030D-6E8A-4147-A177-3AD203B41FA5}">
                      <a16:colId xmlns:a16="http://schemas.microsoft.com/office/drawing/2014/main" val="2708859961"/>
                    </a:ext>
                  </a:extLst>
                </a:gridCol>
                <a:gridCol w="2731795">
                  <a:extLst>
                    <a:ext uri="{9D8B030D-6E8A-4147-A177-3AD203B41FA5}">
                      <a16:colId xmlns:a16="http://schemas.microsoft.com/office/drawing/2014/main" val="3076102672"/>
                    </a:ext>
                  </a:extLst>
                </a:gridCol>
                <a:gridCol w="2276498">
                  <a:extLst>
                    <a:ext uri="{9D8B030D-6E8A-4147-A177-3AD203B41FA5}">
                      <a16:colId xmlns:a16="http://schemas.microsoft.com/office/drawing/2014/main" val="4288452718"/>
                    </a:ext>
                  </a:extLst>
                </a:gridCol>
              </a:tblGrid>
              <a:tr h="888167">
                <a:tc>
                  <a:txBody>
                    <a:bodyPr/>
                    <a:lstStyle/>
                    <a:p>
                      <a:pPr marL="0" marR="0" algn="ctr">
                        <a:lnSpc>
                          <a:spcPct val="300000"/>
                        </a:lnSpc>
                        <a:spcBef>
                          <a:spcPts val="0"/>
                        </a:spcBef>
                        <a:spcAft>
                          <a:spcPts val="0"/>
                        </a:spcAft>
                      </a:pPr>
                      <a:r>
                        <a:rPr lang="en-US" sz="2400" b="1" dirty="0">
                          <a:effectLst/>
                          <a:latin typeface="+mj-lt"/>
                        </a:rPr>
                        <a:t>Species</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Small</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Medium</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Large</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1654956"/>
                  </a:ext>
                </a:extLst>
              </a:tr>
              <a:tr h="888167">
                <a:tc>
                  <a:txBody>
                    <a:bodyPr/>
                    <a:lstStyle/>
                    <a:p>
                      <a:pPr marL="0" marR="0" algn="ctr">
                        <a:lnSpc>
                          <a:spcPct val="300000"/>
                        </a:lnSpc>
                        <a:spcBef>
                          <a:spcPts val="0"/>
                        </a:spcBef>
                        <a:spcAft>
                          <a:spcPts val="0"/>
                        </a:spcAft>
                      </a:pPr>
                      <a:r>
                        <a:rPr lang="en-US" sz="2400" dirty="0">
                          <a:effectLst/>
                          <a:latin typeface="+mj-lt"/>
                        </a:rPr>
                        <a:t>Cylindropuntia acanthocarpa</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&lt;85cm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86cm - 152cm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&gt;153cm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9521772"/>
                  </a:ext>
                </a:extLst>
              </a:tr>
              <a:tr h="888167">
                <a:tc>
                  <a:txBody>
                    <a:bodyPr/>
                    <a:lstStyle/>
                    <a:p>
                      <a:pPr marL="0" marR="0" algn="ctr">
                        <a:lnSpc>
                          <a:spcPct val="300000"/>
                        </a:lnSpc>
                        <a:spcBef>
                          <a:spcPts val="0"/>
                        </a:spcBef>
                        <a:spcAft>
                          <a:spcPts val="0"/>
                        </a:spcAft>
                      </a:pPr>
                      <a:r>
                        <a:rPr lang="en-US" sz="2400" dirty="0">
                          <a:effectLst/>
                          <a:latin typeface="+mj-lt"/>
                        </a:rPr>
                        <a:t>Cylindropuntia echinocarpa</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300000"/>
                        </a:lnSpc>
                        <a:spcBef>
                          <a:spcPts val="0"/>
                        </a:spcBef>
                        <a:spcAft>
                          <a:spcPts val="0"/>
                        </a:spcAft>
                      </a:pPr>
                      <a:r>
                        <a:rPr lang="en-US" sz="2400" dirty="0">
                          <a:effectLst/>
                          <a:latin typeface="+mj-lt"/>
                        </a:rPr>
                        <a:t>&lt;45cm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300000"/>
                        </a:lnSpc>
                        <a:spcBef>
                          <a:spcPts val="0"/>
                        </a:spcBef>
                        <a:spcAft>
                          <a:spcPts val="0"/>
                        </a:spcAft>
                      </a:pPr>
                      <a:r>
                        <a:rPr lang="en-US" sz="2400" dirty="0">
                          <a:effectLst/>
                          <a:latin typeface="+mj-lt"/>
                        </a:rPr>
                        <a:t>46cm - 72cm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no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&gt;73cm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171139"/>
                  </a:ext>
                </a:extLst>
              </a:tr>
              <a:tr h="888167">
                <a:tc>
                  <a:txBody>
                    <a:bodyPr/>
                    <a:lstStyle/>
                    <a:p>
                      <a:pPr marL="0" marR="0" algn="ctr">
                        <a:lnSpc>
                          <a:spcPct val="300000"/>
                        </a:lnSpc>
                        <a:spcBef>
                          <a:spcPts val="0"/>
                        </a:spcBef>
                        <a:spcAft>
                          <a:spcPts val="0"/>
                        </a:spcAft>
                      </a:pPr>
                      <a:r>
                        <a:rPr lang="en-US" sz="2400" dirty="0">
                          <a:effectLst/>
                          <a:latin typeface="+mj-lt"/>
                        </a:rPr>
                        <a:t>Opuntia basilaris</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&lt;15cm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16cm - 22cm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&gt;23cm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219518"/>
                  </a:ext>
                </a:extLst>
              </a:tr>
            </a:tbl>
          </a:graphicData>
        </a:graphic>
      </p:graphicFrame>
    </p:spTree>
    <p:extLst>
      <p:ext uri="{BB962C8B-B14F-4D97-AF65-F5344CB8AC3E}">
        <p14:creationId xmlns:p14="http://schemas.microsoft.com/office/powerpoint/2010/main" val="3721441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urse plant national park">
            <a:extLst>
              <a:ext uri="{FF2B5EF4-FFF2-40B4-BE49-F238E27FC236}">
                <a16:creationId xmlns:a16="http://schemas.microsoft.com/office/drawing/2014/main" id="{3C16094D-AB33-42AE-92E0-5AF3233E4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125" y="299804"/>
            <a:ext cx="6166857" cy="49917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6C3C218-4E8D-4F0B-8C16-3F64EEB5D237}"/>
              </a:ext>
            </a:extLst>
          </p:cNvPr>
          <p:cNvSpPr/>
          <p:nvPr/>
        </p:nvSpPr>
        <p:spPr>
          <a:xfrm>
            <a:off x="11712315" y="6611779"/>
            <a:ext cx="6096000" cy="246221"/>
          </a:xfrm>
          <a:prstGeom prst="rect">
            <a:avLst/>
          </a:prstGeom>
        </p:spPr>
        <p:txBody>
          <a:bodyPr>
            <a:spAutoFit/>
          </a:bodyPr>
          <a:lstStyle/>
          <a:p>
            <a:r>
              <a:rPr lang="en-US" sz="1000" dirty="0">
                <a:solidFill>
                  <a:schemeClr val="bg1">
                    <a:lumMod val="85000"/>
                  </a:schemeClr>
                </a:solidFill>
                <a:hlinkClick r:id="rId3">
                  <a:extLst>
                    <a:ext uri="{A12FA001-AC4F-418D-AE19-62706E023703}">
                      <ahyp:hlinkClr xmlns:ahyp="http://schemas.microsoft.com/office/drawing/2018/hyperlinkcolor" val="tx"/>
                    </a:ext>
                  </a:extLst>
                </a:hlinkClick>
              </a:rPr>
              <a:t>plant</a:t>
            </a:r>
            <a:endParaRPr lang="en-US" sz="1000" dirty="0">
              <a:solidFill>
                <a:schemeClr val="bg1">
                  <a:lumMod val="85000"/>
                </a:schemeClr>
              </a:solidFill>
            </a:endParaRPr>
          </a:p>
        </p:txBody>
      </p:sp>
      <p:sp>
        <p:nvSpPr>
          <p:cNvPr id="6" name="TextBox 5">
            <a:extLst>
              <a:ext uri="{FF2B5EF4-FFF2-40B4-BE49-F238E27FC236}">
                <a16:creationId xmlns:a16="http://schemas.microsoft.com/office/drawing/2014/main" id="{D222AC32-2AAC-4916-83BB-2C4C59B5BC5A}"/>
              </a:ext>
            </a:extLst>
          </p:cNvPr>
          <p:cNvSpPr txBox="1"/>
          <p:nvPr/>
        </p:nvSpPr>
        <p:spPr>
          <a:xfrm>
            <a:off x="3527808" y="5621312"/>
            <a:ext cx="5351489" cy="830997"/>
          </a:xfrm>
          <a:prstGeom prst="rect">
            <a:avLst/>
          </a:prstGeom>
          <a:noFill/>
        </p:spPr>
        <p:txBody>
          <a:bodyPr wrap="square" rtlCol="0">
            <a:spAutoFit/>
          </a:bodyPr>
          <a:lstStyle/>
          <a:p>
            <a:pPr algn="ctr"/>
            <a:r>
              <a:rPr lang="en-US" sz="2400" dirty="0">
                <a:latin typeface="+mj-lt"/>
              </a:rPr>
              <a:t>Facilitation: change your environment, change your life!</a:t>
            </a:r>
          </a:p>
        </p:txBody>
      </p:sp>
    </p:spTree>
    <p:extLst>
      <p:ext uri="{BB962C8B-B14F-4D97-AF65-F5344CB8AC3E}">
        <p14:creationId xmlns:p14="http://schemas.microsoft.com/office/powerpoint/2010/main" val="2320144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6990-5227-4DAE-8617-23BCFC5A2061}"/>
              </a:ext>
            </a:extLst>
          </p:cNvPr>
          <p:cNvSpPr>
            <a:spLocks noGrp="1"/>
          </p:cNvSpPr>
          <p:nvPr>
            <p:ph type="title"/>
          </p:nvPr>
        </p:nvSpPr>
        <p:spPr/>
        <p:txBody>
          <a:bodyPr/>
          <a:lstStyle/>
          <a:p>
            <a:r>
              <a:rPr lang="en-US" dirty="0"/>
              <a:t>Preliminary Results: Health</a:t>
            </a:r>
          </a:p>
        </p:txBody>
      </p:sp>
      <p:pic>
        <p:nvPicPr>
          <p:cNvPr id="4" name="Picture 3">
            <a:extLst>
              <a:ext uri="{FF2B5EF4-FFF2-40B4-BE49-F238E27FC236}">
                <a16:creationId xmlns:a16="http://schemas.microsoft.com/office/drawing/2014/main" id="{325ACACB-E22A-4D78-AB3A-08066BB02194}"/>
              </a:ext>
            </a:extLst>
          </p:cNvPr>
          <p:cNvPicPr/>
          <p:nvPr/>
        </p:nvPicPr>
        <p:blipFill>
          <a:blip r:embed="rId2"/>
          <a:stretch>
            <a:fillRect/>
          </a:stretch>
        </p:blipFill>
        <p:spPr>
          <a:xfrm>
            <a:off x="5936105" y="1988730"/>
            <a:ext cx="5936104" cy="3959115"/>
          </a:xfrm>
          <a:prstGeom prst="rect">
            <a:avLst/>
          </a:prstGeom>
        </p:spPr>
      </p:pic>
      <p:sp>
        <p:nvSpPr>
          <p:cNvPr id="5" name="TextBox 4">
            <a:extLst>
              <a:ext uri="{FF2B5EF4-FFF2-40B4-BE49-F238E27FC236}">
                <a16:creationId xmlns:a16="http://schemas.microsoft.com/office/drawing/2014/main" id="{F14732EC-F6EC-4D26-8147-30A1CA5626FA}"/>
              </a:ext>
            </a:extLst>
          </p:cNvPr>
          <p:cNvSpPr txBox="1"/>
          <p:nvPr/>
        </p:nvSpPr>
        <p:spPr>
          <a:xfrm>
            <a:off x="584617" y="2215617"/>
            <a:ext cx="4586990"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Pearson’s Chi-squared Test, X-squared = 27.325, df = 8, p &gt; 0.001</a:t>
            </a:r>
          </a:p>
        </p:txBody>
      </p:sp>
      <p:graphicFrame>
        <p:nvGraphicFramePr>
          <p:cNvPr id="7" name="Table 6">
            <a:extLst>
              <a:ext uri="{FF2B5EF4-FFF2-40B4-BE49-F238E27FC236}">
                <a16:creationId xmlns:a16="http://schemas.microsoft.com/office/drawing/2014/main" id="{08434D5A-9356-4824-AF94-2524E3985E22}"/>
              </a:ext>
            </a:extLst>
          </p:cNvPr>
          <p:cNvGraphicFramePr>
            <a:graphicFrameLocks noGrp="1"/>
          </p:cNvGraphicFramePr>
          <p:nvPr>
            <p:extLst>
              <p:ext uri="{D42A27DB-BD31-4B8C-83A1-F6EECF244321}">
                <p14:modId xmlns:p14="http://schemas.microsoft.com/office/powerpoint/2010/main" val="2741666185"/>
              </p:ext>
            </p:extLst>
          </p:nvPr>
        </p:nvGraphicFramePr>
        <p:xfrm>
          <a:off x="749506" y="3968288"/>
          <a:ext cx="4527030" cy="1970670"/>
        </p:xfrm>
        <a:graphic>
          <a:graphicData uri="http://schemas.openxmlformats.org/drawingml/2006/table">
            <a:tbl>
              <a:tblPr firstRow="1" bandRow="1">
                <a:tableStyleId>{2D5ABB26-0587-4C30-8999-92F81FD0307C}</a:tableStyleId>
              </a:tblPr>
              <a:tblGrid>
                <a:gridCol w="1720454">
                  <a:extLst>
                    <a:ext uri="{9D8B030D-6E8A-4147-A177-3AD203B41FA5}">
                      <a16:colId xmlns:a16="http://schemas.microsoft.com/office/drawing/2014/main" val="4077590239"/>
                    </a:ext>
                  </a:extLst>
                </a:gridCol>
                <a:gridCol w="588032">
                  <a:extLst>
                    <a:ext uri="{9D8B030D-6E8A-4147-A177-3AD203B41FA5}">
                      <a16:colId xmlns:a16="http://schemas.microsoft.com/office/drawing/2014/main" val="2095096119"/>
                    </a:ext>
                  </a:extLst>
                </a:gridCol>
                <a:gridCol w="584615">
                  <a:extLst>
                    <a:ext uri="{9D8B030D-6E8A-4147-A177-3AD203B41FA5}">
                      <a16:colId xmlns:a16="http://schemas.microsoft.com/office/drawing/2014/main" val="1404797783"/>
                    </a:ext>
                  </a:extLst>
                </a:gridCol>
                <a:gridCol w="539647">
                  <a:extLst>
                    <a:ext uri="{9D8B030D-6E8A-4147-A177-3AD203B41FA5}">
                      <a16:colId xmlns:a16="http://schemas.microsoft.com/office/drawing/2014/main" val="1029410860"/>
                    </a:ext>
                  </a:extLst>
                </a:gridCol>
                <a:gridCol w="569626">
                  <a:extLst>
                    <a:ext uri="{9D8B030D-6E8A-4147-A177-3AD203B41FA5}">
                      <a16:colId xmlns:a16="http://schemas.microsoft.com/office/drawing/2014/main" val="83861308"/>
                    </a:ext>
                  </a:extLst>
                </a:gridCol>
                <a:gridCol w="524656">
                  <a:extLst>
                    <a:ext uri="{9D8B030D-6E8A-4147-A177-3AD203B41FA5}">
                      <a16:colId xmlns:a16="http://schemas.microsoft.com/office/drawing/2014/main" val="244615938"/>
                    </a:ext>
                  </a:extLst>
                </a:gridCol>
              </a:tblGrid>
              <a:tr h="332928">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163043"/>
                  </a:ext>
                </a:extLst>
              </a:tr>
              <a:tr h="597526">
                <a:tc>
                  <a:txBody>
                    <a:bodyPr/>
                    <a:lstStyle/>
                    <a:p>
                      <a:r>
                        <a:rPr lang="en-US" dirty="0"/>
                        <a:t>C. acanthocarpa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3</a:t>
                      </a:r>
                    </a:p>
                  </a:txBody>
                  <a:tcPr>
                    <a:lnT w="12700" cap="flat" cmpd="sng" algn="ctr">
                      <a:solidFill>
                        <a:schemeClr val="tx1"/>
                      </a:solidFill>
                      <a:prstDash val="solid"/>
                      <a:round/>
                      <a:headEnd type="none" w="med" len="med"/>
                      <a:tailEnd type="none" w="med" len="med"/>
                    </a:lnT>
                  </a:tcPr>
                </a:tc>
                <a:tc>
                  <a:txBody>
                    <a:bodyPr/>
                    <a:lstStyle/>
                    <a:p>
                      <a:r>
                        <a:rPr lang="en-US" dirty="0"/>
                        <a:t>20</a:t>
                      </a:r>
                    </a:p>
                  </a:txBody>
                  <a:tcPr>
                    <a:lnT w="12700" cap="flat" cmpd="sng" algn="ctr">
                      <a:solidFill>
                        <a:schemeClr val="tx1"/>
                      </a:solidFill>
                      <a:prstDash val="solid"/>
                      <a:round/>
                      <a:headEnd type="none" w="med" len="med"/>
                      <a:tailEnd type="none" w="med" len="med"/>
                    </a:lnT>
                  </a:tcPr>
                </a:tc>
                <a:tc>
                  <a:txBody>
                    <a:bodyPr/>
                    <a:lstStyle/>
                    <a:p>
                      <a:r>
                        <a:rPr lang="en-US" dirty="0"/>
                        <a:t>37</a:t>
                      </a:r>
                    </a:p>
                  </a:txBody>
                  <a:tcPr>
                    <a:lnT w="12700" cap="flat" cmpd="sng" algn="ctr">
                      <a:solidFill>
                        <a:schemeClr val="tx1"/>
                      </a:solidFill>
                      <a:prstDash val="solid"/>
                      <a:round/>
                      <a:headEnd type="none" w="med" len="med"/>
                      <a:tailEnd type="none" w="med" len="med"/>
                    </a:lnT>
                  </a:tcPr>
                </a:tc>
                <a:tc>
                  <a:txBody>
                    <a:bodyPr/>
                    <a:lstStyle/>
                    <a:p>
                      <a:r>
                        <a:rPr lang="en-US" dirty="0"/>
                        <a:t>41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43501891"/>
                  </a:ext>
                </a:extLst>
              </a:tr>
              <a:tr h="597526">
                <a:tc>
                  <a:txBody>
                    <a:bodyPr/>
                    <a:lstStyle/>
                    <a:p>
                      <a:r>
                        <a:rPr lang="en-US" dirty="0"/>
                        <a:t>C. echinocarpa</a:t>
                      </a:r>
                    </a:p>
                  </a:txBody>
                  <a:tcPr>
                    <a:lnR w="12700" cap="flat" cmpd="sng" algn="ctr">
                      <a:solidFill>
                        <a:schemeClr val="tx1"/>
                      </a:solidFill>
                      <a:prstDash val="solid"/>
                      <a:round/>
                      <a:headEnd type="none" w="med" len="med"/>
                      <a:tailEnd type="none" w="med" len="med"/>
                    </a:lnR>
                  </a:tcPr>
                </a:tc>
                <a:tc>
                  <a:txBody>
                    <a:bodyPr/>
                    <a:lstStyle/>
                    <a:p>
                      <a:r>
                        <a:rPr lang="en-US" dirty="0"/>
                        <a:t>7</a:t>
                      </a:r>
                    </a:p>
                  </a:txBody>
                  <a:tcPr>
                    <a:lnL w="12700" cap="flat" cmpd="sng" algn="ctr">
                      <a:solidFill>
                        <a:schemeClr val="tx1"/>
                      </a:solidFill>
                      <a:prstDash val="solid"/>
                      <a:round/>
                      <a:headEnd type="none" w="med" len="med"/>
                      <a:tailEnd type="none" w="med" len="med"/>
                    </a:lnL>
                  </a:tcPr>
                </a:tc>
                <a:tc>
                  <a:txBody>
                    <a:bodyPr/>
                    <a:lstStyle/>
                    <a:p>
                      <a:r>
                        <a:rPr lang="en-US" dirty="0"/>
                        <a:t>11</a:t>
                      </a:r>
                    </a:p>
                  </a:txBody>
                  <a:tcPr/>
                </a:tc>
                <a:tc>
                  <a:txBody>
                    <a:bodyPr/>
                    <a:lstStyle/>
                    <a:p>
                      <a:r>
                        <a:rPr lang="en-US" dirty="0"/>
                        <a:t>12</a:t>
                      </a:r>
                    </a:p>
                  </a:txBody>
                  <a:tcPr/>
                </a:tc>
                <a:tc>
                  <a:txBody>
                    <a:bodyPr/>
                    <a:lstStyle/>
                    <a:p>
                      <a:r>
                        <a:rPr lang="en-US" dirty="0"/>
                        <a:t>31</a:t>
                      </a:r>
                    </a:p>
                  </a:txBody>
                  <a:tcPr/>
                </a:tc>
                <a:tc>
                  <a:txBody>
                    <a:bodyPr/>
                    <a:lstStyle/>
                    <a:p>
                      <a:r>
                        <a:rPr lang="en-US" dirty="0"/>
                        <a:t>37</a:t>
                      </a:r>
                    </a:p>
                  </a:txBody>
                  <a:tcPr/>
                </a:tc>
                <a:extLst>
                  <a:ext uri="{0D108BD9-81ED-4DB2-BD59-A6C34878D82A}">
                    <a16:rowId xmlns:a16="http://schemas.microsoft.com/office/drawing/2014/main" val="3645734624"/>
                  </a:ext>
                </a:extLst>
              </a:tr>
              <a:tr h="409858">
                <a:tc>
                  <a:txBody>
                    <a:bodyPr/>
                    <a:lstStyle/>
                    <a:p>
                      <a:r>
                        <a:rPr lang="en-US" dirty="0"/>
                        <a:t>O. basilaris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a:t>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dirty="0"/>
                        <a:t>6</a:t>
                      </a:r>
                    </a:p>
                  </a:txBody>
                  <a:tcPr>
                    <a:lnB w="12700" cap="flat" cmpd="sng" algn="ctr">
                      <a:solidFill>
                        <a:schemeClr val="tx1"/>
                      </a:solidFill>
                      <a:prstDash val="solid"/>
                      <a:round/>
                      <a:headEnd type="none" w="med" len="med"/>
                      <a:tailEnd type="none" w="med" len="med"/>
                    </a:lnB>
                  </a:tcPr>
                </a:tc>
                <a:tc>
                  <a:txBody>
                    <a:bodyPr/>
                    <a:lstStyle/>
                    <a:p>
                      <a:r>
                        <a:rPr lang="en-US" dirty="0"/>
                        <a:t>4</a:t>
                      </a:r>
                    </a:p>
                  </a:txBody>
                  <a:tcPr>
                    <a:lnB w="12700" cap="flat" cmpd="sng" algn="ctr">
                      <a:solidFill>
                        <a:schemeClr val="tx1"/>
                      </a:solidFill>
                      <a:prstDash val="solid"/>
                      <a:round/>
                      <a:headEnd type="none" w="med" len="med"/>
                      <a:tailEnd type="none" w="med" len="med"/>
                    </a:lnB>
                  </a:tcPr>
                </a:tc>
                <a:tc>
                  <a:txBody>
                    <a:bodyPr/>
                    <a:lstStyle/>
                    <a:p>
                      <a:r>
                        <a:rPr lang="en-US" dirty="0"/>
                        <a:t>6</a:t>
                      </a:r>
                    </a:p>
                  </a:txBody>
                  <a:tcPr>
                    <a:lnB w="12700" cap="flat" cmpd="sng" algn="ctr">
                      <a:solidFill>
                        <a:schemeClr val="tx1"/>
                      </a:solidFill>
                      <a:prstDash val="solid"/>
                      <a:round/>
                      <a:headEnd type="none" w="med" len="med"/>
                      <a:tailEnd type="none" w="med" len="med"/>
                    </a:lnB>
                  </a:tcPr>
                </a:tc>
                <a:tc>
                  <a:txBody>
                    <a:bodyPr/>
                    <a:lstStyle/>
                    <a:p>
                      <a:r>
                        <a:rPr lang="en-US" dirty="0"/>
                        <a:t>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11795"/>
                  </a:ext>
                </a:extLst>
              </a:tr>
            </a:tbl>
          </a:graphicData>
        </a:graphic>
      </p:graphicFrame>
    </p:spTree>
    <p:extLst>
      <p:ext uri="{BB962C8B-B14F-4D97-AF65-F5344CB8AC3E}">
        <p14:creationId xmlns:p14="http://schemas.microsoft.com/office/powerpoint/2010/main" val="433582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2C0-31BD-46E1-A1D8-0368C60EE7A1}"/>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65ECCD9-2B6B-485E-A0A7-E9FCC75E0D49}"/>
              </a:ext>
            </a:extLst>
          </p:cNvPr>
          <p:cNvSpPr>
            <a:spLocks noGrp="1"/>
          </p:cNvSpPr>
          <p:nvPr>
            <p:ph idx="1"/>
          </p:nvPr>
        </p:nvSpPr>
        <p:spPr>
          <a:xfrm>
            <a:off x="838200" y="1825625"/>
            <a:ext cx="3943662" cy="4351338"/>
          </a:xfrm>
        </p:spPr>
        <p:txBody>
          <a:bodyPr/>
          <a:lstStyle/>
          <a:p>
            <a:r>
              <a:rPr lang="en-US" dirty="0"/>
              <a:t>Abundance, size, and health were “strongest” in </a:t>
            </a:r>
            <a:r>
              <a:rPr lang="en-US" i="1" dirty="0"/>
              <a:t>C. acanthocarpa</a:t>
            </a:r>
          </a:p>
          <a:p>
            <a:r>
              <a:rPr lang="en-US" dirty="0"/>
              <a:t>One study species &gt; three study species</a:t>
            </a:r>
          </a:p>
          <a:p>
            <a:r>
              <a:rPr lang="en-US" dirty="0"/>
              <a:t>Likely foundational species</a:t>
            </a:r>
          </a:p>
          <a:p>
            <a:pPr marL="0" indent="0">
              <a:buNone/>
            </a:pPr>
            <a:endParaRPr lang="en-US" dirty="0"/>
          </a:p>
        </p:txBody>
      </p:sp>
      <p:pic>
        <p:nvPicPr>
          <p:cNvPr id="4" name="Picture 3">
            <a:extLst>
              <a:ext uri="{FF2B5EF4-FFF2-40B4-BE49-F238E27FC236}">
                <a16:creationId xmlns:a16="http://schemas.microsoft.com/office/drawing/2014/main" id="{3AAC6647-2379-4EF8-9993-9E954BF78F0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Layer>
                </a14:imgProps>
              </a:ext>
              <a:ext uri="{28A0092B-C50C-407E-A947-70E740481C1C}">
                <a14:useLocalDpi xmlns:a14="http://schemas.microsoft.com/office/drawing/2010/main" val="0"/>
              </a:ext>
            </a:extLst>
          </a:blip>
          <a:stretch>
            <a:fillRect/>
          </a:stretch>
        </p:blipFill>
        <p:spPr>
          <a:xfrm>
            <a:off x="4886794" y="881369"/>
            <a:ext cx="6793681" cy="5095261"/>
          </a:xfrm>
          <a:prstGeom prst="rect">
            <a:avLst/>
          </a:prstGeom>
        </p:spPr>
      </p:pic>
    </p:spTree>
    <p:extLst>
      <p:ext uri="{BB962C8B-B14F-4D97-AF65-F5344CB8AC3E}">
        <p14:creationId xmlns:p14="http://schemas.microsoft.com/office/powerpoint/2010/main" val="1310118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8D20-302A-46B6-AC03-BC6B4EB68E1F}"/>
              </a:ext>
            </a:extLst>
          </p:cNvPr>
          <p:cNvSpPr>
            <a:spLocks noGrp="1"/>
          </p:cNvSpPr>
          <p:nvPr>
            <p:ph type="title"/>
          </p:nvPr>
        </p:nvSpPr>
        <p:spPr/>
        <p:txBody>
          <a:bodyPr/>
          <a:lstStyle/>
          <a:p>
            <a:r>
              <a:rPr lang="en-US" dirty="0"/>
              <a:t>Looking forward</a:t>
            </a:r>
          </a:p>
        </p:txBody>
      </p:sp>
      <p:sp>
        <p:nvSpPr>
          <p:cNvPr id="3" name="Content Placeholder 2">
            <a:extLst>
              <a:ext uri="{FF2B5EF4-FFF2-40B4-BE49-F238E27FC236}">
                <a16:creationId xmlns:a16="http://schemas.microsoft.com/office/drawing/2014/main" id="{2C5FD6DC-2566-43CB-A227-9333C7E4DE49}"/>
              </a:ext>
            </a:extLst>
          </p:cNvPr>
          <p:cNvSpPr>
            <a:spLocks noGrp="1"/>
          </p:cNvSpPr>
          <p:nvPr>
            <p:ph idx="1"/>
          </p:nvPr>
        </p:nvSpPr>
        <p:spPr>
          <a:xfrm>
            <a:off x="838200" y="1825625"/>
            <a:ext cx="5487649" cy="4351338"/>
          </a:xfrm>
        </p:spPr>
        <p:txBody>
          <a:bodyPr/>
          <a:lstStyle/>
          <a:p>
            <a:r>
              <a:rPr lang="en-US" dirty="0"/>
              <a:t>Mega-bloom year</a:t>
            </a:r>
          </a:p>
          <a:p>
            <a:r>
              <a:rPr lang="en-US" i="1" dirty="0"/>
              <a:t>C. acanthocarpa </a:t>
            </a:r>
            <a:r>
              <a:rPr lang="en-US" dirty="0"/>
              <a:t>facilitation experiments</a:t>
            </a:r>
          </a:p>
          <a:p>
            <a:r>
              <a:rPr lang="en-US" dirty="0"/>
              <a:t>Shrub/cactus mapping </a:t>
            </a:r>
          </a:p>
          <a:p>
            <a:endParaRPr lang="en-US" dirty="0"/>
          </a:p>
        </p:txBody>
      </p:sp>
      <p:pic>
        <p:nvPicPr>
          <p:cNvPr id="4" name="Picture 2" descr="https://df0bd6h5ujoev.cloudfront.net/plate-94-grass-finch-bay-winged-bunting-final.jpg">
            <a:extLst>
              <a:ext uri="{FF2B5EF4-FFF2-40B4-BE49-F238E27FC236}">
                <a16:creationId xmlns:a16="http://schemas.microsoft.com/office/drawing/2014/main" id="{C3AC7397-2E1D-4855-86A2-2F0A7868C8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72" r="12401" b="-1"/>
          <a:stretch/>
        </p:blipFill>
        <p:spPr bwMode="auto">
          <a:xfrm>
            <a:off x="5501751" y="1"/>
            <a:ext cx="6105635"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564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6BFDF-2076-4A8E-AA30-EE708DD9879A}"/>
              </a:ext>
            </a:extLst>
          </p:cNvPr>
          <p:cNvSpPr>
            <a:spLocks noGrp="1"/>
          </p:cNvSpPr>
          <p:nvPr>
            <p:ph idx="1"/>
          </p:nvPr>
        </p:nvSpPr>
        <p:spPr/>
        <p:txBody>
          <a:bodyPr/>
          <a:lstStyle/>
          <a:p>
            <a:pPr marL="0" indent="0">
              <a:buNone/>
            </a:pPr>
            <a:endParaRPr lang="en-US" dirty="0"/>
          </a:p>
          <a:p>
            <a:endParaRPr lang="en-US" dirty="0"/>
          </a:p>
        </p:txBody>
      </p:sp>
      <p:sp>
        <p:nvSpPr>
          <p:cNvPr id="4" name="Title 1">
            <a:extLst>
              <a:ext uri="{FF2B5EF4-FFF2-40B4-BE49-F238E27FC236}">
                <a16:creationId xmlns:a16="http://schemas.microsoft.com/office/drawing/2014/main" id="{518F4BB5-7474-40EE-B848-320DF969D429}"/>
              </a:ext>
            </a:extLst>
          </p:cNvPr>
          <p:cNvSpPr>
            <a:spLocks noGrp="1"/>
          </p:cNvSpPr>
          <p:nvPr>
            <p:ph type="title"/>
          </p:nvPr>
        </p:nvSpPr>
        <p:spPr>
          <a:xfrm>
            <a:off x="3517900" y="65325"/>
            <a:ext cx="5156200" cy="1325563"/>
          </a:xfrm>
        </p:spPr>
        <p:txBody>
          <a:bodyPr>
            <a:normAutofit/>
          </a:bodyPr>
          <a:lstStyle/>
          <a:p>
            <a:pPr algn="ctr"/>
            <a:r>
              <a:rPr lang="en-US" sz="2400" dirty="0">
                <a:solidFill>
                  <a:schemeClr val="tx1">
                    <a:lumMod val="50000"/>
                    <a:lumOff val="50000"/>
                  </a:schemeClr>
                </a:solidFill>
              </a:rPr>
              <a:t>If we understand: </a:t>
            </a:r>
          </a:p>
        </p:txBody>
      </p:sp>
      <p:sp>
        <p:nvSpPr>
          <p:cNvPr id="5" name="Content Placeholder 2">
            <a:extLst>
              <a:ext uri="{FF2B5EF4-FFF2-40B4-BE49-F238E27FC236}">
                <a16:creationId xmlns:a16="http://schemas.microsoft.com/office/drawing/2014/main" id="{13E22806-0344-4E85-9002-BB1EF9130B09}"/>
              </a:ext>
            </a:extLst>
          </p:cNvPr>
          <p:cNvSpPr txBox="1">
            <a:spLocks/>
          </p:cNvSpPr>
          <p:nvPr/>
        </p:nvSpPr>
        <p:spPr>
          <a:xfrm>
            <a:off x="4095750" y="1503597"/>
            <a:ext cx="4000500" cy="571501"/>
          </a:xfrm>
          <a:prstGeom prst="rect">
            <a:avLst/>
          </a:prstGeom>
          <a:solidFill>
            <a:srgbClr val="E7EFE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chemeClr val="tx1">
                    <a:lumMod val="50000"/>
                    <a:lumOff val="50000"/>
                  </a:schemeClr>
                </a:solidFill>
              </a:rPr>
              <a:t>Positive Interactions</a:t>
            </a:r>
            <a:endParaRPr lang="en-US" dirty="0">
              <a:solidFill>
                <a:schemeClr val="tx1">
                  <a:lumMod val="50000"/>
                  <a:lumOff val="50000"/>
                </a:schemeClr>
              </a:solidFill>
            </a:endParaRPr>
          </a:p>
        </p:txBody>
      </p:sp>
      <p:sp>
        <p:nvSpPr>
          <p:cNvPr id="6" name="Content Placeholder 2">
            <a:extLst>
              <a:ext uri="{FF2B5EF4-FFF2-40B4-BE49-F238E27FC236}">
                <a16:creationId xmlns:a16="http://schemas.microsoft.com/office/drawing/2014/main" id="{3DA46929-D52B-402D-9B09-07D1074C1067}"/>
              </a:ext>
            </a:extLst>
          </p:cNvPr>
          <p:cNvSpPr txBox="1">
            <a:spLocks/>
          </p:cNvSpPr>
          <p:nvPr/>
        </p:nvSpPr>
        <p:spPr>
          <a:xfrm>
            <a:off x="4095750" y="3287952"/>
            <a:ext cx="4000500" cy="460375"/>
          </a:xfrm>
          <a:prstGeom prst="rect">
            <a:avLst/>
          </a:prstGeom>
          <a:solidFill>
            <a:srgbClr val="E7EFE5"/>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Habitat Structure</a:t>
            </a:r>
          </a:p>
        </p:txBody>
      </p:sp>
      <p:sp>
        <p:nvSpPr>
          <p:cNvPr id="7" name="Content Placeholder 2">
            <a:extLst>
              <a:ext uri="{FF2B5EF4-FFF2-40B4-BE49-F238E27FC236}">
                <a16:creationId xmlns:a16="http://schemas.microsoft.com/office/drawing/2014/main" id="{2ABB98E4-46AD-44FB-91A2-713FC4D386F8}"/>
              </a:ext>
            </a:extLst>
          </p:cNvPr>
          <p:cNvSpPr txBox="1">
            <a:spLocks/>
          </p:cNvSpPr>
          <p:nvPr/>
        </p:nvSpPr>
        <p:spPr>
          <a:xfrm>
            <a:off x="4095750" y="5116749"/>
            <a:ext cx="4000500" cy="933452"/>
          </a:xfrm>
          <a:prstGeom prst="rect">
            <a:avLst/>
          </a:prstGeom>
          <a:solidFill>
            <a:srgbClr val="E7EFE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Restoration/Protection of Deserts </a:t>
            </a:r>
          </a:p>
        </p:txBody>
      </p:sp>
      <p:sp>
        <p:nvSpPr>
          <p:cNvPr id="8" name="Arrow: Down 7">
            <a:extLst>
              <a:ext uri="{FF2B5EF4-FFF2-40B4-BE49-F238E27FC236}">
                <a16:creationId xmlns:a16="http://schemas.microsoft.com/office/drawing/2014/main" id="{0057E163-8155-4763-933A-D6B912C21FB9}"/>
              </a:ext>
            </a:extLst>
          </p:cNvPr>
          <p:cNvSpPr/>
          <p:nvPr/>
        </p:nvSpPr>
        <p:spPr>
          <a:xfrm>
            <a:off x="5867400" y="21274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62F0CFA8-AB52-4B70-988D-E02FFE3FC1FA}"/>
              </a:ext>
            </a:extLst>
          </p:cNvPr>
          <p:cNvSpPr/>
          <p:nvPr/>
        </p:nvSpPr>
        <p:spPr>
          <a:xfrm>
            <a:off x="5867400" y="38927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578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A7FE20-5CB7-48F3-8635-3B541C0478EF}"/>
              </a:ext>
            </a:extLst>
          </p:cNvPr>
          <p:cNvPicPr>
            <a:picLocks noChangeAspect="1"/>
          </p:cNvPicPr>
          <p:nvPr/>
        </p:nvPicPr>
        <p:blipFill rotWithShape="1">
          <a:blip r:embed="rId2">
            <a:extLst>
              <a:ext uri="{28A0092B-C50C-407E-A947-70E740481C1C}">
                <a14:useLocalDpi xmlns:a14="http://schemas.microsoft.com/office/drawing/2010/main" val="0"/>
              </a:ext>
            </a:extLst>
          </a:blip>
          <a:srcRect l="28252" r="29970"/>
          <a:stretch/>
        </p:blipFill>
        <p:spPr>
          <a:xfrm>
            <a:off x="20" y="10"/>
            <a:ext cx="12191980" cy="6857990"/>
          </a:xfrm>
          <a:prstGeom prst="rect">
            <a:avLst/>
          </a:prstGeom>
        </p:spPr>
      </p:pic>
      <p:sp>
        <p:nvSpPr>
          <p:cNvPr id="34" name="Rectangle 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AD0462-529F-43F2-B5A7-F8F82A07EBD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Thanks for listening! </a:t>
            </a:r>
          </a:p>
        </p:txBody>
      </p:sp>
      <p:cxnSp>
        <p:nvCxnSpPr>
          <p:cNvPr id="33" name="Straight Connector 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425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36EF6A-9D41-4F59-850C-E23729D0A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76" y="1493144"/>
            <a:ext cx="11772274" cy="3738424"/>
          </a:xfrm>
          <a:prstGeom prst="rect">
            <a:avLst/>
          </a:prstGeom>
        </p:spPr>
      </p:pic>
    </p:spTree>
    <p:extLst>
      <p:ext uri="{BB962C8B-B14F-4D97-AF65-F5344CB8AC3E}">
        <p14:creationId xmlns:p14="http://schemas.microsoft.com/office/powerpoint/2010/main" val="196984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ee pollinator">
            <a:extLst>
              <a:ext uri="{FF2B5EF4-FFF2-40B4-BE49-F238E27FC236}">
                <a16:creationId xmlns:a16="http://schemas.microsoft.com/office/drawing/2014/main" id="{9FD35748-88BE-433F-8172-66DAF4566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41" y="1872950"/>
            <a:ext cx="5639734" cy="39676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ruit bat eating">
            <a:extLst>
              <a:ext uri="{FF2B5EF4-FFF2-40B4-BE49-F238E27FC236}">
                <a16:creationId xmlns:a16="http://schemas.microsoft.com/office/drawing/2014/main" id="{77C83386-5BEE-4782-BB49-A81032C27A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29" r="-1"/>
          <a:stretch/>
        </p:blipFill>
        <p:spPr bwMode="auto">
          <a:xfrm>
            <a:off x="6162527" y="1872950"/>
            <a:ext cx="5639735" cy="39676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DCBB39-AB4B-46C4-B514-464C014BABEE}"/>
              </a:ext>
            </a:extLst>
          </p:cNvPr>
          <p:cNvSpPr txBox="1"/>
          <p:nvPr/>
        </p:nvSpPr>
        <p:spPr>
          <a:xfrm>
            <a:off x="4289258" y="663484"/>
            <a:ext cx="4035079" cy="707886"/>
          </a:xfrm>
          <a:prstGeom prst="rect">
            <a:avLst/>
          </a:prstGeom>
          <a:noFill/>
        </p:spPr>
        <p:txBody>
          <a:bodyPr wrap="none" rtlCol="0">
            <a:spAutoFit/>
          </a:bodyPr>
          <a:lstStyle/>
          <a:p>
            <a:r>
              <a:rPr lang="en-US" sz="4000" dirty="0">
                <a:latin typeface="+mj-lt"/>
              </a:rPr>
              <a:t>(Single) Mutualism</a:t>
            </a:r>
          </a:p>
        </p:txBody>
      </p:sp>
      <p:sp>
        <p:nvSpPr>
          <p:cNvPr id="5" name="TextBox 4">
            <a:extLst>
              <a:ext uri="{FF2B5EF4-FFF2-40B4-BE49-F238E27FC236}">
                <a16:creationId xmlns:a16="http://schemas.microsoft.com/office/drawing/2014/main" id="{D2933090-AD91-40B3-A1C4-6CB0DE764136}"/>
              </a:ext>
            </a:extLst>
          </p:cNvPr>
          <p:cNvSpPr txBox="1"/>
          <p:nvPr/>
        </p:nvSpPr>
        <p:spPr>
          <a:xfrm>
            <a:off x="11487462" y="6609706"/>
            <a:ext cx="704538" cy="246221"/>
          </a:xfrm>
          <a:prstGeom prst="rect">
            <a:avLst/>
          </a:prstGeom>
          <a:noFill/>
        </p:spPr>
        <p:txBody>
          <a:bodyPr wrap="square" rtlCol="0">
            <a:spAutoFit/>
          </a:bodyPr>
          <a:lstStyle/>
          <a:p>
            <a:r>
              <a:rPr lang="en-US" sz="1000" dirty="0">
                <a:solidFill>
                  <a:schemeClr val="bg1">
                    <a:lumMod val="85000"/>
                  </a:schemeClr>
                </a:solidFill>
                <a:hlinkClick r:id="rId5">
                  <a:extLst>
                    <a:ext uri="{A12FA001-AC4F-418D-AE19-62706E023703}">
                      <ahyp:hlinkClr xmlns:ahyp="http://schemas.microsoft.com/office/drawing/2018/hyperlinkcolor" val="tx"/>
                    </a:ext>
                  </a:extLst>
                </a:hlinkClick>
              </a:rPr>
              <a:t>Bat</a:t>
            </a:r>
            <a:r>
              <a:rPr lang="en-US" sz="1000" dirty="0">
                <a:solidFill>
                  <a:schemeClr val="bg1">
                    <a:lumMod val="85000"/>
                  </a:schemeClr>
                </a:solidFill>
              </a:rPr>
              <a:t>, </a:t>
            </a:r>
            <a:r>
              <a:rPr lang="en-US" sz="1000" dirty="0">
                <a:solidFill>
                  <a:schemeClr val="bg1">
                    <a:lumMod val="85000"/>
                  </a:schemeClr>
                </a:solidFill>
                <a:hlinkClick r:id="rId6">
                  <a:extLst>
                    <a:ext uri="{A12FA001-AC4F-418D-AE19-62706E023703}">
                      <ahyp:hlinkClr xmlns:ahyp="http://schemas.microsoft.com/office/drawing/2018/hyperlinkcolor" val="tx"/>
                    </a:ext>
                  </a:extLst>
                </a:hlinkClick>
              </a:rPr>
              <a:t>bee</a:t>
            </a:r>
            <a:endParaRPr lang="en-US" sz="1000" dirty="0">
              <a:solidFill>
                <a:schemeClr val="bg1">
                  <a:lumMod val="85000"/>
                </a:schemeClr>
              </a:solidFill>
            </a:endParaRPr>
          </a:p>
        </p:txBody>
      </p:sp>
    </p:spTree>
    <p:extLst>
      <p:ext uri="{BB962C8B-B14F-4D97-AF65-F5344CB8AC3E}">
        <p14:creationId xmlns:p14="http://schemas.microsoft.com/office/powerpoint/2010/main" val="1500110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hummingbird pollination">
            <a:extLst>
              <a:ext uri="{FF2B5EF4-FFF2-40B4-BE49-F238E27FC236}">
                <a16:creationId xmlns:a16="http://schemas.microsoft.com/office/drawing/2014/main" id="{7A375436-735F-4287-A333-F67B2850B1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48" r="5850"/>
          <a:stretch/>
        </p:blipFill>
        <p:spPr bwMode="auto">
          <a:xfrm>
            <a:off x="1284790" y="590691"/>
            <a:ext cx="4118452" cy="2720051"/>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8CFECD38-58A2-438A-84B3-CEA347280569}"/>
              </a:ext>
            </a:extLst>
          </p:cNvPr>
          <p:cNvSpPr/>
          <p:nvPr/>
        </p:nvSpPr>
        <p:spPr>
          <a:xfrm rot="5400000">
            <a:off x="5215265" y="1771582"/>
            <a:ext cx="1373014" cy="5057971"/>
          </a:xfrm>
          <a:prstGeom prst="rightBrace">
            <a:avLst>
              <a:gd name="adj1" fmla="val 45833"/>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C792BBB-778F-4FEB-9819-E5EEBA6ED2C4}"/>
              </a:ext>
            </a:extLst>
          </p:cNvPr>
          <p:cNvSpPr txBox="1"/>
          <p:nvPr/>
        </p:nvSpPr>
        <p:spPr>
          <a:xfrm>
            <a:off x="3790811" y="5109044"/>
            <a:ext cx="4118451" cy="646331"/>
          </a:xfrm>
          <a:prstGeom prst="rect">
            <a:avLst/>
          </a:prstGeom>
          <a:noFill/>
        </p:spPr>
        <p:txBody>
          <a:bodyPr wrap="square" rtlCol="0">
            <a:spAutoFit/>
          </a:bodyPr>
          <a:lstStyle/>
          <a:p>
            <a:pPr algn="ctr"/>
            <a:r>
              <a:rPr lang="en-US" sz="3600" dirty="0">
                <a:latin typeface="+mj-lt"/>
              </a:rPr>
              <a:t>Double Mutualism</a:t>
            </a:r>
          </a:p>
        </p:txBody>
      </p:sp>
      <p:sp>
        <p:nvSpPr>
          <p:cNvPr id="10" name="TextBox 9">
            <a:extLst>
              <a:ext uri="{FF2B5EF4-FFF2-40B4-BE49-F238E27FC236}">
                <a16:creationId xmlns:a16="http://schemas.microsoft.com/office/drawing/2014/main" id="{CF59AAD7-51DE-465C-AD9E-9A410E07A4E6}"/>
              </a:ext>
            </a:extLst>
          </p:cNvPr>
          <p:cNvSpPr txBox="1"/>
          <p:nvPr/>
        </p:nvSpPr>
        <p:spPr>
          <a:xfrm>
            <a:off x="4759123" y="3363860"/>
            <a:ext cx="2673753" cy="954107"/>
          </a:xfrm>
          <a:prstGeom prst="rect">
            <a:avLst/>
          </a:prstGeom>
          <a:noFill/>
        </p:spPr>
        <p:txBody>
          <a:bodyPr wrap="square" rtlCol="0">
            <a:spAutoFit/>
          </a:bodyPr>
          <a:lstStyle/>
          <a:p>
            <a:pPr algn="ctr"/>
            <a:r>
              <a:rPr lang="en-US" sz="2800" dirty="0">
                <a:latin typeface="+mj-lt"/>
              </a:rPr>
              <a:t>Same habitat</a:t>
            </a:r>
          </a:p>
          <a:p>
            <a:pPr algn="ctr"/>
            <a:r>
              <a:rPr lang="en-US" sz="2800" dirty="0">
                <a:latin typeface="+mj-lt"/>
              </a:rPr>
              <a:t>Same interactors</a:t>
            </a:r>
          </a:p>
        </p:txBody>
      </p:sp>
      <p:sp>
        <p:nvSpPr>
          <p:cNvPr id="6" name="Rectangle 5">
            <a:extLst>
              <a:ext uri="{FF2B5EF4-FFF2-40B4-BE49-F238E27FC236}">
                <a16:creationId xmlns:a16="http://schemas.microsoft.com/office/drawing/2014/main" id="{F3B7C28F-5B09-46B3-BBF0-37209DDB15C5}"/>
              </a:ext>
            </a:extLst>
          </p:cNvPr>
          <p:cNvSpPr/>
          <p:nvPr/>
        </p:nvSpPr>
        <p:spPr>
          <a:xfrm>
            <a:off x="10803462" y="6610691"/>
            <a:ext cx="2484521" cy="246221"/>
          </a:xfrm>
          <a:prstGeom prst="rect">
            <a:avLst/>
          </a:prstGeom>
        </p:spPr>
        <p:txBody>
          <a:bodyPr wrap="square">
            <a:spAutoFit/>
          </a:bodyPr>
          <a:lstStyle/>
          <a:p>
            <a:r>
              <a:rPr lang="en-US" sz="1000" dirty="0">
                <a:solidFill>
                  <a:schemeClr val="bg1">
                    <a:lumMod val="75000"/>
                  </a:schemeClr>
                </a:solidFill>
                <a:hlinkClick r:id="rId4">
                  <a:extLst>
                    <a:ext uri="{A12FA001-AC4F-418D-AE19-62706E023703}">
                      <ahyp:hlinkClr xmlns:ahyp="http://schemas.microsoft.com/office/drawing/2018/hyperlinkcolor" val="tx"/>
                    </a:ext>
                  </a:extLst>
                </a:hlinkClick>
              </a:rPr>
              <a:t>Hummingbird</a:t>
            </a:r>
            <a:r>
              <a:rPr lang="en-US" sz="1000" dirty="0">
                <a:solidFill>
                  <a:schemeClr val="bg1">
                    <a:lumMod val="75000"/>
                  </a:schemeClr>
                </a:solidFill>
              </a:rPr>
              <a:t>, </a:t>
            </a:r>
            <a:r>
              <a:rPr lang="en-US" sz="1000" dirty="0">
                <a:solidFill>
                  <a:schemeClr val="bg1">
                    <a:lumMod val="75000"/>
                  </a:schemeClr>
                </a:solidFill>
                <a:hlinkClick r:id="rId5">
                  <a:extLst>
                    <a:ext uri="{A12FA001-AC4F-418D-AE19-62706E023703}">
                      <ahyp:hlinkClr xmlns:ahyp="http://schemas.microsoft.com/office/drawing/2018/hyperlinkcolor" val="tx"/>
                    </a:ext>
                  </a:extLst>
                </a:hlinkClick>
              </a:rPr>
              <a:t>waxwing</a:t>
            </a:r>
            <a:endParaRPr lang="en-US" sz="1000" dirty="0">
              <a:solidFill>
                <a:schemeClr val="bg1">
                  <a:lumMod val="75000"/>
                </a:schemeClr>
              </a:solidFill>
            </a:endParaRPr>
          </a:p>
        </p:txBody>
      </p:sp>
      <p:pic>
        <p:nvPicPr>
          <p:cNvPr id="3080" name="Picture 8" descr="https://cdn.audubon.org/cdn/farfuture/OmbYt-YeQN99tQ227tBDBL0TTpFe5GHn4_LDmGdx4T4/mtime:1548761491/sites/default/files/styles/grid_gallery_lightbox/public/Cedar_Waxwing_n10-8-012_l.jpg?itok=rUjn2Ljm">
            <a:extLst>
              <a:ext uri="{FF2B5EF4-FFF2-40B4-BE49-F238E27FC236}">
                <a16:creationId xmlns:a16="http://schemas.microsoft.com/office/drawing/2014/main" id="{539DD3F6-7E6C-4352-A35B-FFC4EA6EF3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618" b="7194"/>
          <a:stretch/>
        </p:blipFill>
        <p:spPr bwMode="auto">
          <a:xfrm>
            <a:off x="6371533" y="620500"/>
            <a:ext cx="4118451" cy="27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8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3D4244-BB82-4DA7-BA0A-939A012EA57B}"/>
              </a:ext>
            </a:extLst>
          </p:cNvPr>
          <p:cNvGrpSpPr/>
          <p:nvPr/>
        </p:nvGrpSpPr>
        <p:grpSpPr>
          <a:xfrm>
            <a:off x="0" y="993141"/>
            <a:ext cx="12157254" cy="4871718"/>
            <a:chOff x="5821394" y="8994270"/>
            <a:chExt cx="36344149" cy="16639759"/>
          </a:xfrm>
        </p:grpSpPr>
        <p:pic>
          <p:nvPicPr>
            <p:cNvPr id="5" name="Picture 4" descr="Image result for cactus silhouette">
              <a:extLst>
                <a:ext uri="{FF2B5EF4-FFF2-40B4-BE49-F238E27FC236}">
                  <a16:creationId xmlns:a16="http://schemas.microsoft.com/office/drawing/2014/main" id="{DCBFEF76-B402-4D7C-9610-E9E416B64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35241326" y="18038680"/>
              <a:ext cx="5078423" cy="7038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cactus silhouette">
              <a:extLst>
                <a:ext uri="{FF2B5EF4-FFF2-40B4-BE49-F238E27FC236}">
                  <a16:creationId xmlns:a16="http://schemas.microsoft.com/office/drawing/2014/main" id="{95D9DDE1-91FE-4EA5-AAC5-AF230F8F88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8481182" y="17236466"/>
              <a:ext cx="5280431" cy="8019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ctus silhouette">
              <a:extLst>
                <a:ext uri="{FF2B5EF4-FFF2-40B4-BE49-F238E27FC236}">
                  <a16:creationId xmlns:a16="http://schemas.microsoft.com/office/drawing/2014/main" id="{16AB0BD1-5A59-44F0-BF66-77E5C64C5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20992291" y="10791412"/>
              <a:ext cx="7100109" cy="14842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34D36574-76CA-4276-A0B4-F7BBB702FF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10864393" y="16748024"/>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2607313C-4811-4872-8F4B-7BE15F21D2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688639">
              <a:off x="36764403" y="18957840"/>
              <a:ext cx="2309057" cy="22882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EB0941D3-F033-4337-A7C2-4DBB8F3921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21430701" y="1042556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flower clipart">
              <a:extLst>
                <a:ext uri="{FF2B5EF4-FFF2-40B4-BE49-F238E27FC236}">
                  <a16:creationId xmlns:a16="http://schemas.microsoft.com/office/drawing/2014/main" id="{9E7B522B-5E64-4569-87FF-620456E345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973761">
              <a:off x="36034342" y="1736789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flower clipart">
              <a:extLst>
                <a:ext uri="{FF2B5EF4-FFF2-40B4-BE49-F238E27FC236}">
                  <a16:creationId xmlns:a16="http://schemas.microsoft.com/office/drawing/2014/main" id="{E411D6BA-3DEB-45A0-9EE3-1279988EEE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320354">
              <a:off x="34363585" y="1938025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flower clipart">
              <a:extLst>
                <a:ext uri="{FF2B5EF4-FFF2-40B4-BE49-F238E27FC236}">
                  <a16:creationId xmlns:a16="http://schemas.microsoft.com/office/drawing/2014/main" id="{B86E2875-EE6A-4FBD-AE82-DA3A81B668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88776">
              <a:off x="34496403" y="1742337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flower clipart">
              <a:extLst>
                <a:ext uri="{FF2B5EF4-FFF2-40B4-BE49-F238E27FC236}">
                  <a16:creationId xmlns:a16="http://schemas.microsoft.com/office/drawing/2014/main" id="{2DCA8593-998A-4635-811F-CF59049026F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25344932" y="15478654"/>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result for flower clipart">
              <a:extLst>
                <a:ext uri="{FF2B5EF4-FFF2-40B4-BE49-F238E27FC236}">
                  <a16:creationId xmlns:a16="http://schemas.microsoft.com/office/drawing/2014/main" id="{61C26191-4E45-4AE5-8F54-A207F49C82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03234">
              <a:off x="38218947" y="19927917"/>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65B6EDA0-E828-4980-AFDF-DA799729F6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792186" flipH="1">
              <a:off x="17656426" y="9903826"/>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357297FB-2D8F-4EC3-B667-99BC6A2D299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26746" y="8994270"/>
              <a:ext cx="3776007"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938A25B8-8D68-4F12-BDAE-B3E5DD682D6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942693" flipH="1">
              <a:off x="24912455" y="12753084"/>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ummingbird silhouette">
              <a:extLst>
                <a:ext uri="{FF2B5EF4-FFF2-40B4-BE49-F238E27FC236}">
                  <a16:creationId xmlns:a16="http://schemas.microsoft.com/office/drawing/2014/main" id="{CFD465A9-0F1F-47D4-8CD2-3F83E1FD952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985050">
              <a:off x="38107277" y="17387396"/>
              <a:ext cx="4058266"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hummingbird silhouette">
              <a:extLst>
                <a:ext uri="{FF2B5EF4-FFF2-40B4-BE49-F238E27FC236}">
                  <a16:creationId xmlns:a16="http://schemas.microsoft.com/office/drawing/2014/main" id="{68CE64BE-1DA4-40FA-8EB1-DBCCAFAC76E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873617" flipH="1">
              <a:off x="32435513" y="1824736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ummingbird silhouette">
              <a:extLst>
                <a:ext uri="{FF2B5EF4-FFF2-40B4-BE49-F238E27FC236}">
                  <a16:creationId xmlns:a16="http://schemas.microsoft.com/office/drawing/2014/main" id="{D5065163-A77A-409C-802B-08F785BF001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9119069">
              <a:off x="34905347" y="14574152"/>
              <a:ext cx="3738524"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hummingbird silhouette">
              <a:extLst>
                <a:ext uri="{FF2B5EF4-FFF2-40B4-BE49-F238E27FC236}">
                  <a16:creationId xmlns:a16="http://schemas.microsoft.com/office/drawing/2014/main" id="{E51F5CEB-EFCF-4602-9049-761E2BBF52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143832" flipH="1">
              <a:off x="5821394" y="17758037"/>
              <a:ext cx="3878302" cy="2245095"/>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12" descr="Image result for flower clipart">
            <a:extLst>
              <a:ext uri="{FF2B5EF4-FFF2-40B4-BE49-F238E27FC236}">
                <a16:creationId xmlns:a16="http://schemas.microsoft.com/office/drawing/2014/main" id="{9CD121C1-F045-45F1-8F17-CCBE595F9E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723634" y="4068532"/>
            <a:ext cx="676036" cy="7654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flower clipart">
            <a:extLst>
              <a:ext uri="{FF2B5EF4-FFF2-40B4-BE49-F238E27FC236}">
                <a16:creationId xmlns:a16="http://schemas.microsoft.com/office/drawing/2014/main" id="{14394A23-F2D9-4A09-922D-137D7013FE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9548804" y="4637495"/>
            <a:ext cx="676036" cy="76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0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106" name="Picture 10" descr="Image result for groceries">
            <a:extLst>
              <a:ext uri="{FF2B5EF4-FFF2-40B4-BE49-F238E27FC236}">
                <a16:creationId xmlns:a16="http://schemas.microsoft.com/office/drawing/2014/main" id="{345D6F20-D1F0-422B-AD42-37907978A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482" y="1868959"/>
            <a:ext cx="4679400" cy="312008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y rent">
            <a:extLst>
              <a:ext uri="{FF2B5EF4-FFF2-40B4-BE49-F238E27FC236}">
                <a16:creationId xmlns:a16="http://schemas.microsoft.com/office/drawing/2014/main" id="{016A33B5-7D9D-47E9-9376-9E64A72D70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82" t="344" r="6352" b="-344"/>
          <a:stretch/>
        </p:blipFill>
        <p:spPr bwMode="auto">
          <a:xfrm>
            <a:off x="833692" y="1868959"/>
            <a:ext cx="4817022" cy="32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737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actus silhouette">
            <a:extLst>
              <a:ext uri="{FF2B5EF4-FFF2-40B4-BE49-F238E27FC236}">
                <a16:creationId xmlns:a16="http://schemas.microsoft.com/office/drawing/2014/main" id="{6F2B20AC-C4E8-48BC-9DF9-590F225DD0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2758182" y="3777985"/>
            <a:ext cx="1385812" cy="2104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actus silhouette">
            <a:extLst>
              <a:ext uri="{FF2B5EF4-FFF2-40B4-BE49-F238E27FC236}">
                <a16:creationId xmlns:a16="http://schemas.microsoft.com/office/drawing/2014/main" id="{F85D532B-212D-4D8F-A382-D529D746E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6395593" y="1013425"/>
            <a:ext cx="3346693" cy="50824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flower clipart">
            <a:extLst>
              <a:ext uri="{FF2B5EF4-FFF2-40B4-BE49-F238E27FC236}">
                <a16:creationId xmlns:a16="http://schemas.microsoft.com/office/drawing/2014/main" id="{59829664-7F6A-41AC-9238-871A4F8CBA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576411" y="4419092"/>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Image result for flower clipart">
            <a:extLst>
              <a:ext uri="{FF2B5EF4-FFF2-40B4-BE49-F238E27FC236}">
                <a16:creationId xmlns:a16="http://schemas.microsoft.com/office/drawing/2014/main" id="{CBBC9592-2180-4A61-8F33-B5C5A0AA1C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437034" y="3521177"/>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3AFE6D6A-8E7C-41F8-8455-99653B8280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791593" y="4175655"/>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A1CD7C68-3704-47BE-895D-A60940AAC2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280998" y="4045697"/>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F972C2B2-E2D6-40CD-AC11-E620471B62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690673" y="3783440"/>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flower clipart">
            <a:extLst>
              <a:ext uri="{FF2B5EF4-FFF2-40B4-BE49-F238E27FC236}">
                <a16:creationId xmlns:a16="http://schemas.microsoft.com/office/drawing/2014/main" id="{E2AD67BB-882B-4E95-89CB-4053D59458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940528" y="4447318"/>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flower clipart">
            <a:extLst>
              <a:ext uri="{FF2B5EF4-FFF2-40B4-BE49-F238E27FC236}">
                <a16:creationId xmlns:a16="http://schemas.microsoft.com/office/drawing/2014/main" id="{31AD2968-66B0-4834-BC66-C6945CE603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632059" y="4817234"/>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flower clipart">
            <a:extLst>
              <a:ext uri="{FF2B5EF4-FFF2-40B4-BE49-F238E27FC236}">
                <a16:creationId xmlns:a16="http://schemas.microsoft.com/office/drawing/2014/main" id="{D4AE5FBB-7EEE-40EE-9D47-83382CC8F0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7844799" y="925839"/>
            <a:ext cx="882243" cy="9988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flower clipart">
            <a:extLst>
              <a:ext uri="{FF2B5EF4-FFF2-40B4-BE49-F238E27FC236}">
                <a16:creationId xmlns:a16="http://schemas.microsoft.com/office/drawing/2014/main" id="{C1927B66-DC20-49FF-8AD7-231A3AC763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6803398" y="2503453"/>
            <a:ext cx="882243" cy="998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882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167</TotalTime>
  <Words>1636</Words>
  <Application>Microsoft Office PowerPoint</Application>
  <PresentationFormat>Widescreen</PresentationFormat>
  <Paragraphs>245</Paragraphs>
  <Slides>34</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Times New Roman</vt:lpstr>
      <vt:lpstr>Office Theme</vt:lpstr>
      <vt:lpstr>Pollination and Seed Dispersal of Cactaceae by Avian Interactors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1: A meta-analysis of allocation in Cactaceae reproductive structures</vt:lpstr>
      <vt:lpstr>Research Questions</vt:lpstr>
      <vt:lpstr>Methods</vt:lpstr>
      <vt:lpstr>PowerPoint Presentation</vt:lpstr>
      <vt:lpstr>Preliminary Results</vt:lpstr>
      <vt:lpstr>Preliminary Results</vt:lpstr>
      <vt:lpstr>Preliminary Results</vt:lpstr>
      <vt:lpstr>Chapter 2: Linking Avian Double Mutualistic Interactions to Cactaceae Seed Dispersal and Facilitation </vt:lpstr>
      <vt:lpstr>Research Questions</vt:lpstr>
      <vt:lpstr>Hypothesis &amp; Predictions</vt:lpstr>
      <vt:lpstr>Predictions</vt:lpstr>
      <vt:lpstr>Methods: Preliminary Cactus Survey</vt:lpstr>
      <vt:lpstr>Methods: Experimental Manipulations</vt:lpstr>
      <vt:lpstr>Methods: Experimental Manipulations</vt:lpstr>
      <vt:lpstr>Methods: Joy Sampling</vt:lpstr>
      <vt:lpstr>Paired Observations </vt:lpstr>
      <vt:lpstr>Preliminary Results: Location</vt:lpstr>
      <vt:lpstr>Preliminary Results: Size</vt:lpstr>
      <vt:lpstr>Preliminary Results: Size Class</vt:lpstr>
      <vt:lpstr>Preliminary Results: Health</vt:lpstr>
      <vt:lpstr>Discussion</vt:lpstr>
      <vt:lpstr>Looking forward</vt:lpstr>
      <vt:lpstr>If we understand: </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Pollination and Seed Dispersal of Cactaceae by Avian Interactors</dc:title>
  <dc:creator>Malory</dc:creator>
  <cp:lastModifiedBy>Malory</cp:lastModifiedBy>
  <cp:revision>12</cp:revision>
  <dcterms:created xsi:type="dcterms:W3CDTF">2019-03-27T15:00:55Z</dcterms:created>
  <dcterms:modified xsi:type="dcterms:W3CDTF">2019-03-29T20:53:14Z</dcterms:modified>
</cp:coreProperties>
</file>